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0" r:id="rId1"/>
  </p:sldMasterIdLst>
  <p:notesMasterIdLst>
    <p:notesMasterId r:id="rId12"/>
  </p:notesMasterIdLst>
  <p:sldIdLst>
    <p:sldId id="256" r:id="rId2"/>
    <p:sldId id="279" r:id="rId3"/>
    <p:sldId id="286" r:id="rId4"/>
    <p:sldId id="262" r:id="rId5"/>
    <p:sldId id="288" r:id="rId6"/>
    <p:sldId id="289" r:id="rId7"/>
    <p:sldId id="290" r:id="rId8"/>
    <p:sldId id="291" r:id="rId9"/>
    <p:sldId id="292" r:id="rId10"/>
    <p:sldId id="293" r:id="rId11"/>
  </p:sldIdLst>
  <p:sldSz cx="9144000" cy="5143500" type="screen16x9"/>
  <p:notesSz cx="6858000" cy="9144000"/>
  <p:embeddedFontLst>
    <p:embeddedFont>
      <p:font typeface="Corbel" panose="020B0503020204020204" pitchFamily="34" charset="0"/>
      <p:regular r:id="rId13"/>
      <p:bold r:id="rId14"/>
      <p:italic r:id="rId15"/>
      <p:boldItalic r:id="rId16"/>
    </p:embeddedFont>
    <p:embeddedFont>
      <p:font typeface="Fira Sans" panose="020B0503050000020004" pitchFamily="34" charset="0"/>
      <p:regular r:id="rId17"/>
      <p:bold r:id="rId18"/>
      <p:italic r:id="rId19"/>
      <p:boldItalic r:id="rId20"/>
    </p:embeddedFont>
    <p:embeddedFont>
      <p:font typeface="Fira Sans Extra Condensed" panose="020B0503050000020004" pitchFamily="34" charset="0"/>
      <p:regular r:id="rId21"/>
      <p:bold r:id="rId22"/>
      <p:italic r:id="rId23"/>
      <p:boldItalic r:id="rId24"/>
    </p:embeddedFont>
    <p:embeddedFont>
      <p:font typeface="Forte" panose="03060902040502070203" pitchFamily="66" charset="0"/>
      <p:regular r:id="rId25"/>
    </p:embeddedFont>
    <p:embeddedFont>
      <p:font typeface="Garamond" panose="02020404030301010803" pitchFamily="18" charset="0"/>
      <p:regular r:id="rId26"/>
      <p:bold r:id="rId27"/>
      <p:italic r:id="rId28"/>
    </p:embeddedFont>
    <p:embeddedFont>
      <p:font typeface="Roboto" panose="02000000000000000000" pitchFamily="2" charset="0"/>
      <p:regular r:id="rId29"/>
      <p:bold r:id="rId30"/>
      <p:italic r:id="rId31"/>
      <p:boldItalic r:id="rId32"/>
    </p:embeddedFont>
    <p:embeddedFont>
      <p:font typeface="Sagona Book" panose="02020503050505020204"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5A8F5-16E1-879E-74E0-37D355AA8C5E}" v="1" dt="2024-07-20T20:19:26.430"/>
  </p1510:revLst>
</p1510:revInfo>
</file>

<file path=ppt/tableStyles.xml><?xml version="1.0" encoding="utf-8"?>
<a:tblStyleLst xmlns:a="http://schemas.openxmlformats.org/drawingml/2006/main" def="{8ABEB5B6-EF62-420D-8ADC-2CB6CE2A9B6F}">
  <a:tblStyle styleId="{8ABEB5B6-EF62-420D-8ADC-2CB6CE2A9B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p:cViewPr varScale="1">
        <p:scale>
          <a:sx n="140" d="100"/>
          <a:sy n="140"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761707-7C64-47EA-9E46-8363F7F33080}"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E3D1D89-42E7-442D-9C6A-9A9DFA70C30E}">
      <dgm:prSet/>
      <dgm:spPr/>
      <dgm:t>
        <a:bodyPr/>
        <a:lstStyle/>
        <a:p>
          <a:pPr>
            <a:lnSpc>
              <a:spcPct val="100000"/>
            </a:lnSpc>
            <a:defRPr b="1"/>
          </a:pPr>
          <a:r>
            <a:rPr lang="en-GB" b="1" i="0"/>
            <a:t>Model Selection:</a:t>
          </a:r>
          <a:endParaRPr lang="en-US"/>
        </a:p>
      </dgm:t>
    </dgm:pt>
    <dgm:pt modelId="{63A65CB7-F417-45F5-A35F-F46ADF4125BB}" type="parTrans" cxnId="{A716332F-E55E-496D-A6C8-25F567E8EA7F}">
      <dgm:prSet/>
      <dgm:spPr/>
      <dgm:t>
        <a:bodyPr/>
        <a:lstStyle/>
        <a:p>
          <a:endParaRPr lang="en-US"/>
        </a:p>
      </dgm:t>
    </dgm:pt>
    <dgm:pt modelId="{8D1503C2-6587-40F7-801D-DDD0D1C8F7EC}" type="sibTrans" cxnId="{A716332F-E55E-496D-A6C8-25F567E8EA7F}">
      <dgm:prSet/>
      <dgm:spPr/>
      <dgm:t>
        <a:bodyPr/>
        <a:lstStyle/>
        <a:p>
          <a:endParaRPr lang="en-US"/>
        </a:p>
      </dgm:t>
    </dgm:pt>
    <dgm:pt modelId="{D803C7A4-25E3-49B1-8719-2F04341233D4}">
      <dgm:prSet/>
      <dgm:spPr/>
      <dgm:t>
        <a:bodyPr/>
        <a:lstStyle/>
        <a:p>
          <a:pPr>
            <a:lnSpc>
              <a:spcPct val="100000"/>
            </a:lnSpc>
          </a:pPr>
          <a:r>
            <a:rPr lang="en-GB" b="0" i="0"/>
            <a:t>We chose YOLO v8 for its superior real-time detection capabilities, essential for the dynamic gaming environment of Valorant.</a:t>
          </a:r>
          <a:endParaRPr lang="en-US"/>
        </a:p>
      </dgm:t>
    </dgm:pt>
    <dgm:pt modelId="{6847D5EB-BEA0-495E-8A27-E18114D6C342}" type="parTrans" cxnId="{FE64EBEA-FC83-4A3A-9FBB-CC5EAFC28013}">
      <dgm:prSet/>
      <dgm:spPr/>
      <dgm:t>
        <a:bodyPr/>
        <a:lstStyle/>
        <a:p>
          <a:endParaRPr lang="en-US"/>
        </a:p>
      </dgm:t>
    </dgm:pt>
    <dgm:pt modelId="{A89BB19D-6408-49A7-A00E-C1911C894EB5}" type="sibTrans" cxnId="{FE64EBEA-FC83-4A3A-9FBB-CC5EAFC28013}">
      <dgm:prSet/>
      <dgm:spPr/>
      <dgm:t>
        <a:bodyPr/>
        <a:lstStyle/>
        <a:p>
          <a:endParaRPr lang="en-US"/>
        </a:p>
      </dgm:t>
    </dgm:pt>
    <dgm:pt modelId="{51FEA5EC-0D3F-46FF-AF4A-7CDE3C3D58FC}">
      <dgm:prSet/>
      <dgm:spPr/>
      <dgm:t>
        <a:bodyPr/>
        <a:lstStyle/>
        <a:p>
          <a:pPr>
            <a:lnSpc>
              <a:spcPct val="100000"/>
            </a:lnSpc>
          </a:pPr>
          <a:r>
            <a:rPr lang="en-GB" b="0" i="0"/>
            <a:t>Utilized transfer learning to fine-tune a pre-trained YOLO nano model, optimizing it specifically for our project's unique requirements.</a:t>
          </a:r>
          <a:endParaRPr lang="en-US"/>
        </a:p>
      </dgm:t>
    </dgm:pt>
    <dgm:pt modelId="{187047DD-0487-4E83-9901-C14029151516}" type="parTrans" cxnId="{97CF0505-1655-4228-BAAA-A4B568C56917}">
      <dgm:prSet/>
      <dgm:spPr/>
      <dgm:t>
        <a:bodyPr/>
        <a:lstStyle/>
        <a:p>
          <a:endParaRPr lang="en-US"/>
        </a:p>
      </dgm:t>
    </dgm:pt>
    <dgm:pt modelId="{457CAC73-7954-48DE-8F60-295746494FEA}" type="sibTrans" cxnId="{97CF0505-1655-4228-BAAA-A4B568C56917}">
      <dgm:prSet/>
      <dgm:spPr/>
      <dgm:t>
        <a:bodyPr/>
        <a:lstStyle/>
        <a:p>
          <a:endParaRPr lang="en-US"/>
        </a:p>
      </dgm:t>
    </dgm:pt>
    <dgm:pt modelId="{D0F2B962-E8BF-4CA9-BF9E-DC2F06DB1A4A}">
      <dgm:prSet/>
      <dgm:spPr/>
      <dgm:t>
        <a:bodyPr/>
        <a:lstStyle/>
        <a:p>
          <a:pPr>
            <a:lnSpc>
              <a:spcPct val="100000"/>
            </a:lnSpc>
          </a:pPr>
          <a:r>
            <a:rPr lang="en-GB" b="0" i="0"/>
            <a:t>YOLO v8 outperformed other models in speed and efficiency during our comparative analysis, making it the ideal choice for our real-time application needs.</a:t>
          </a:r>
          <a:endParaRPr lang="en-US"/>
        </a:p>
      </dgm:t>
    </dgm:pt>
    <dgm:pt modelId="{68D16908-066D-40D3-B007-E2884F6D48D8}" type="parTrans" cxnId="{191AA033-43E4-4B1B-9D1E-45C875295D6E}">
      <dgm:prSet/>
      <dgm:spPr/>
      <dgm:t>
        <a:bodyPr/>
        <a:lstStyle/>
        <a:p>
          <a:endParaRPr lang="en-US"/>
        </a:p>
      </dgm:t>
    </dgm:pt>
    <dgm:pt modelId="{32DD3A9F-2215-411A-8AE8-51A2ADF08A93}" type="sibTrans" cxnId="{191AA033-43E4-4B1B-9D1E-45C875295D6E}">
      <dgm:prSet/>
      <dgm:spPr/>
      <dgm:t>
        <a:bodyPr/>
        <a:lstStyle/>
        <a:p>
          <a:endParaRPr lang="en-US"/>
        </a:p>
      </dgm:t>
    </dgm:pt>
    <dgm:pt modelId="{08E0BFE4-D528-4461-8489-AB98230AF71D}">
      <dgm:prSet/>
      <dgm:spPr/>
      <dgm:t>
        <a:bodyPr/>
        <a:lstStyle/>
        <a:p>
          <a:pPr>
            <a:lnSpc>
              <a:spcPct val="100000"/>
            </a:lnSpc>
            <a:defRPr b="1"/>
          </a:pPr>
          <a:r>
            <a:rPr lang="en-GB" b="1" i="0"/>
            <a:t>Dataset Creation:</a:t>
          </a:r>
          <a:endParaRPr lang="en-US"/>
        </a:p>
      </dgm:t>
    </dgm:pt>
    <dgm:pt modelId="{78AE0364-EA7A-4B39-85B0-0B0D02CA421B}" type="parTrans" cxnId="{3D60CF6E-D38A-4E24-A417-C2C621D2FD1D}">
      <dgm:prSet/>
      <dgm:spPr/>
      <dgm:t>
        <a:bodyPr/>
        <a:lstStyle/>
        <a:p>
          <a:endParaRPr lang="en-US"/>
        </a:p>
      </dgm:t>
    </dgm:pt>
    <dgm:pt modelId="{34B8C227-5D71-4423-BE09-32C31679D6D4}" type="sibTrans" cxnId="{3D60CF6E-D38A-4E24-A417-C2C621D2FD1D}">
      <dgm:prSet/>
      <dgm:spPr/>
      <dgm:t>
        <a:bodyPr/>
        <a:lstStyle/>
        <a:p>
          <a:endParaRPr lang="en-US"/>
        </a:p>
      </dgm:t>
    </dgm:pt>
    <dgm:pt modelId="{FA46BA2B-AF36-4BA5-8ADB-69C077309302}">
      <dgm:prSet/>
      <dgm:spPr/>
      <dgm:t>
        <a:bodyPr/>
        <a:lstStyle/>
        <a:p>
          <a:pPr>
            <a:lnSpc>
              <a:spcPct val="100000"/>
            </a:lnSpc>
          </a:pPr>
          <a:r>
            <a:rPr lang="en-GB" b="0" i="0"/>
            <a:t>Created a custom dataset from scratch due to the absence of suitable pre-existing data, extracting and manually annotating around 3,000 images from Valorant gameplay.</a:t>
          </a:r>
          <a:endParaRPr lang="en-US"/>
        </a:p>
      </dgm:t>
    </dgm:pt>
    <dgm:pt modelId="{0C612995-9617-4161-8B5D-A08E8AF50F28}" type="parTrans" cxnId="{31AE5230-B98B-4106-89C5-9ABAE4059A67}">
      <dgm:prSet/>
      <dgm:spPr/>
      <dgm:t>
        <a:bodyPr/>
        <a:lstStyle/>
        <a:p>
          <a:endParaRPr lang="en-US"/>
        </a:p>
      </dgm:t>
    </dgm:pt>
    <dgm:pt modelId="{937C7CA6-2DE1-40DE-A604-DA5EBC9FD1F9}" type="sibTrans" cxnId="{31AE5230-B98B-4106-89C5-9ABAE4059A67}">
      <dgm:prSet/>
      <dgm:spPr/>
      <dgm:t>
        <a:bodyPr/>
        <a:lstStyle/>
        <a:p>
          <a:endParaRPr lang="en-US"/>
        </a:p>
      </dgm:t>
    </dgm:pt>
    <dgm:pt modelId="{378235C8-D485-4557-85B5-FDBE0F901114}">
      <dgm:prSet/>
      <dgm:spPr/>
      <dgm:t>
        <a:bodyPr/>
        <a:lstStyle/>
        <a:p>
          <a:pPr>
            <a:lnSpc>
              <a:spcPct val="100000"/>
            </a:lnSpc>
          </a:pPr>
          <a:r>
            <a:rPr lang="en-GB" b="0" i="0"/>
            <a:t>Classified the data into 16 distinct classes representing critical gameplay locations, ensuring comprehensive coverage of tactical spots.</a:t>
          </a:r>
          <a:endParaRPr lang="en-US"/>
        </a:p>
      </dgm:t>
    </dgm:pt>
    <dgm:pt modelId="{52064306-1118-4CEC-B71D-87A6C01C1677}" type="parTrans" cxnId="{2E4A53B3-1AF9-427D-A765-AE88BCEDC40E}">
      <dgm:prSet/>
      <dgm:spPr/>
      <dgm:t>
        <a:bodyPr/>
        <a:lstStyle/>
        <a:p>
          <a:endParaRPr lang="en-US"/>
        </a:p>
      </dgm:t>
    </dgm:pt>
    <dgm:pt modelId="{A07ABB8A-EE80-462A-8483-3FDA97E24B6A}" type="sibTrans" cxnId="{2E4A53B3-1AF9-427D-A765-AE88BCEDC40E}">
      <dgm:prSet/>
      <dgm:spPr/>
      <dgm:t>
        <a:bodyPr/>
        <a:lstStyle/>
        <a:p>
          <a:endParaRPr lang="en-US"/>
        </a:p>
      </dgm:t>
    </dgm:pt>
    <dgm:pt modelId="{B9F5626D-2476-4EBB-B12C-9F81BE006615}">
      <dgm:prSet/>
      <dgm:spPr/>
      <dgm:t>
        <a:bodyPr/>
        <a:lstStyle/>
        <a:p>
          <a:pPr>
            <a:lnSpc>
              <a:spcPct val="100000"/>
            </a:lnSpc>
            <a:defRPr b="1"/>
          </a:pPr>
          <a:r>
            <a:rPr lang="en-GB" b="1" i="0"/>
            <a:t>Training and Deployment:</a:t>
          </a:r>
          <a:endParaRPr lang="en-US"/>
        </a:p>
      </dgm:t>
    </dgm:pt>
    <dgm:pt modelId="{EDB326DD-57A5-45A5-BB7E-3DE35F65A32A}" type="parTrans" cxnId="{114E6AE5-0492-47CA-904C-81D13501B043}">
      <dgm:prSet/>
      <dgm:spPr/>
      <dgm:t>
        <a:bodyPr/>
        <a:lstStyle/>
        <a:p>
          <a:endParaRPr lang="en-US"/>
        </a:p>
      </dgm:t>
    </dgm:pt>
    <dgm:pt modelId="{B33A151B-A27F-4D33-923F-7EB851FD292A}" type="sibTrans" cxnId="{114E6AE5-0492-47CA-904C-81D13501B043}">
      <dgm:prSet/>
      <dgm:spPr/>
      <dgm:t>
        <a:bodyPr/>
        <a:lstStyle/>
        <a:p>
          <a:endParaRPr lang="en-US"/>
        </a:p>
      </dgm:t>
    </dgm:pt>
    <dgm:pt modelId="{02AFED4B-B238-4336-9EEE-3ED97E1248FF}">
      <dgm:prSet/>
      <dgm:spPr/>
      <dgm:t>
        <a:bodyPr/>
        <a:lstStyle/>
        <a:p>
          <a:pPr>
            <a:lnSpc>
              <a:spcPct val="100000"/>
            </a:lnSpc>
          </a:pPr>
          <a:r>
            <a:rPr lang="en-GB" b="0" i="0"/>
            <a:t>Conducted extensive training over 25 epochs using the Google Colab platform to leverage its powerful computational resources.</a:t>
          </a:r>
          <a:endParaRPr lang="en-US"/>
        </a:p>
      </dgm:t>
    </dgm:pt>
    <dgm:pt modelId="{18DFACB4-704D-4A07-A585-3CC31621A44C}" type="parTrans" cxnId="{3AB79C59-216D-44C2-8AD9-CE15404B2730}">
      <dgm:prSet/>
      <dgm:spPr/>
      <dgm:t>
        <a:bodyPr/>
        <a:lstStyle/>
        <a:p>
          <a:endParaRPr lang="en-US"/>
        </a:p>
      </dgm:t>
    </dgm:pt>
    <dgm:pt modelId="{AB5A36D9-6D13-4AE0-A49B-6EE725E0547C}" type="sibTrans" cxnId="{3AB79C59-216D-44C2-8AD9-CE15404B2730}">
      <dgm:prSet/>
      <dgm:spPr/>
      <dgm:t>
        <a:bodyPr/>
        <a:lstStyle/>
        <a:p>
          <a:endParaRPr lang="en-US"/>
        </a:p>
      </dgm:t>
    </dgm:pt>
    <dgm:pt modelId="{330781E8-4AC3-4845-A832-49335CE869E0}">
      <dgm:prSet/>
      <dgm:spPr/>
      <dgm:t>
        <a:bodyPr/>
        <a:lstStyle/>
        <a:p>
          <a:pPr>
            <a:lnSpc>
              <a:spcPct val="100000"/>
            </a:lnSpc>
          </a:pPr>
          <a:r>
            <a:rPr lang="en-GB" b="0" i="0"/>
            <a:t>Exported the trained model weights for deployment on personal systems, enabling real-time, in-game tactical guidance through the Tactical Recon: Valorant Mentor.</a:t>
          </a:r>
          <a:endParaRPr lang="en-US"/>
        </a:p>
      </dgm:t>
    </dgm:pt>
    <dgm:pt modelId="{BE38BC0C-766E-4764-927D-E0E25F512FA9}" type="parTrans" cxnId="{F0EEEF54-0961-4F4E-8ABC-CEDB0FDB9053}">
      <dgm:prSet/>
      <dgm:spPr/>
      <dgm:t>
        <a:bodyPr/>
        <a:lstStyle/>
        <a:p>
          <a:endParaRPr lang="en-US"/>
        </a:p>
      </dgm:t>
    </dgm:pt>
    <dgm:pt modelId="{C9E28A9F-A4AD-429D-9B64-952BFC752E04}" type="sibTrans" cxnId="{F0EEEF54-0961-4F4E-8ABC-CEDB0FDB9053}">
      <dgm:prSet/>
      <dgm:spPr/>
      <dgm:t>
        <a:bodyPr/>
        <a:lstStyle/>
        <a:p>
          <a:endParaRPr lang="en-US"/>
        </a:p>
      </dgm:t>
    </dgm:pt>
    <dgm:pt modelId="{234A3AAA-16E5-412E-AA64-177DAD96DB53}">
      <dgm:prSet/>
      <dgm:spPr/>
      <dgm:t>
        <a:bodyPr/>
        <a:lstStyle/>
        <a:p>
          <a:pPr>
            <a:lnSpc>
              <a:spcPct val="100000"/>
            </a:lnSpc>
          </a:pPr>
          <a:r>
            <a:rPr lang="en-GB" b="0" i="0"/>
            <a:t>Post-training, the refined model was deployed into the gaming environment, ready to provide real-time tactical guidance directly to players, effectively reducing the learning curve and enhancing gameplay strategies.</a:t>
          </a:r>
          <a:endParaRPr lang="en-US"/>
        </a:p>
      </dgm:t>
    </dgm:pt>
    <dgm:pt modelId="{E8EEF4DE-B129-4933-B748-77A59AABE15E}" type="parTrans" cxnId="{AD11D27D-E1A1-4DA1-B572-43A6ADB8EED5}">
      <dgm:prSet/>
      <dgm:spPr/>
      <dgm:t>
        <a:bodyPr/>
        <a:lstStyle/>
        <a:p>
          <a:endParaRPr lang="en-US"/>
        </a:p>
      </dgm:t>
    </dgm:pt>
    <dgm:pt modelId="{8C42DE51-51CF-4C89-AA4A-343849C61753}" type="sibTrans" cxnId="{AD11D27D-E1A1-4DA1-B572-43A6ADB8EED5}">
      <dgm:prSet/>
      <dgm:spPr/>
      <dgm:t>
        <a:bodyPr/>
        <a:lstStyle/>
        <a:p>
          <a:endParaRPr lang="en-US"/>
        </a:p>
      </dgm:t>
    </dgm:pt>
    <dgm:pt modelId="{2662C25A-AA26-4B40-987A-C102692697D1}" type="pres">
      <dgm:prSet presAssocID="{26761707-7C64-47EA-9E46-8363F7F33080}" presName="root" presStyleCnt="0">
        <dgm:presLayoutVars>
          <dgm:dir/>
          <dgm:resizeHandles val="exact"/>
        </dgm:presLayoutVars>
      </dgm:prSet>
      <dgm:spPr/>
    </dgm:pt>
    <dgm:pt modelId="{770DA491-9FB3-4CC1-8E42-49583F78EE84}" type="pres">
      <dgm:prSet presAssocID="{4E3D1D89-42E7-442D-9C6A-9A9DFA70C30E}" presName="compNode" presStyleCnt="0"/>
      <dgm:spPr/>
    </dgm:pt>
    <dgm:pt modelId="{1C31C6F1-5457-4419-9AC7-BD1AA00CFC51}" type="pres">
      <dgm:prSet presAssocID="{4E3D1D89-42E7-442D-9C6A-9A9DFA70C30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1B55F805-B909-49BE-9412-49F482D68A31}" type="pres">
      <dgm:prSet presAssocID="{4E3D1D89-42E7-442D-9C6A-9A9DFA70C30E}" presName="iconSpace" presStyleCnt="0"/>
      <dgm:spPr/>
    </dgm:pt>
    <dgm:pt modelId="{3376FB8E-44C3-4CF0-94CC-E4E4D329A67C}" type="pres">
      <dgm:prSet presAssocID="{4E3D1D89-42E7-442D-9C6A-9A9DFA70C30E}" presName="parTx" presStyleLbl="revTx" presStyleIdx="0" presStyleCnt="6">
        <dgm:presLayoutVars>
          <dgm:chMax val="0"/>
          <dgm:chPref val="0"/>
        </dgm:presLayoutVars>
      </dgm:prSet>
      <dgm:spPr/>
    </dgm:pt>
    <dgm:pt modelId="{1B49D861-74DF-4F71-88C3-38ED116D874A}" type="pres">
      <dgm:prSet presAssocID="{4E3D1D89-42E7-442D-9C6A-9A9DFA70C30E}" presName="txSpace" presStyleCnt="0"/>
      <dgm:spPr/>
    </dgm:pt>
    <dgm:pt modelId="{B290D923-A104-4A77-AE77-10D455241660}" type="pres">
      <dgm:prSet presAssocID="{4E3D1D89-42E7-442D-9C6A-9A9DFA70C30E}" presName="desTx" presStyleLbl="revTx" presStyleIdx="1" presStyleCnt="6">
        <dgm:presLayoutVars/>
      </dgm:prSet>
      <dgm:spPr/>
    </dgm:pt>
    <dgm:pt modelId="{8ADC6ACC-5A69-4E8D-B2E6-39A9BF38121A}" type="pres">
      <dgm:prSet presAssocID="{8D1503C2-6587-40F7-801D-DDD0D1C8F7EC}" presName="sibTrans" presStyleCnt="0"/>
      <dgm:spPr/>
    </dgm:pt>
    <dgm:pt modelId="{0A6D8154-049B-42D9-93E4-1E0DB17DE2C3}" type="pres">
      <dgm:prSet presAssocID="{08E0BFE4-D528-4461-8489-AB98230AF71D}" presName="compNode" presStyleCnt="0"/>
      <dgm:spPr/>
    </dgm:pt>
    <dgm:pt modelId="{E39FF1E0-305E-4B4F-B80D-F6BA56B39144}" type="pres">
      <dgm:prSet presAssocID="{08E0BFE4-D528-4461-8489-AB98230AF7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3AA694F0-C912-4902-A919-79CD01003191}" type="pres">
      <dgm:prSet presAssocID="{08E0BFE4-D528-4461-8489-AB98230AF71D}" presName="iconSpace" presStyleCnt="0"/>
      <dgm:spPr/>
    </dgm:pt>
    <dgm:pt modelId="{5FE0F966-0851-4396-836B-D3BE17001B0E}" type="pres">
      <dgm:prSet presAssocID="{08E0BFE4-D528-4461-8489-AB98230AF71D}" presName="parTx" presStyleLbl="revTx" presStyleIdx="2" presStyleCnt="6">
        <dgm:presLayoutVars>
          <dgm:chMax val="0"/>
          <dgm:chPref val="0"/>
        </dgm:presLayoutVars>
      </dgm:prSet>
      <dgm:spPr/>
    </dgm:pt>
    <dgm:pt modelId="{33DC0AC6-FD01-4D42-92A4-E8C888C8BFB1}" type="pres">
      <dgm:prSet presAssocID="{08E0BFE4-D528-4461-8489-AB98230AF71D}" presName="txSpace" presStyleCnt="0"/>
      <dgm:spPr/>
    </dgm:pt>
    <dgm:pt modelId="{5B7206D4-75F4-44C5-BEB5-6E7A2CFB6632}" type="pres">
      <dgm:prSet presAssocID="{08E0BFE4-D528-4461-8489-AB98230AF71D}" presName="desTx" presStyleLbl="revTx" presStyleIdx="3" presStyleCnt="6">
        <dgm:presLayoutVars/>
      </dgm:prSet>
      <dgm:spPr/>
    </dgm:pt>
    <dgm:pt modelId="{CDC05D1A-C6BD-4B6B-8EC5-AB3F67668F54}" type="pres">
      <dgm:prSet presAssocID="{34B8C227-5D71-4423-BE09-32C31679D6D4}" presName="sibTrans" presStyleCnt="0"/>
      <dgm:spPr/>
    </dgm:pt>
    <dgm:pt modelId="{B9C4B468-3750-4E60-8F50-B1A24173FC9D}" type="pres">
      <dgm:prSet presAssocID="{B9F5626D-2476-4EBB-B12C-9F81BE006615}" presName="compNode" presStyleCnt="0"/>
      <dgm:spPr/>
    </dgm:pt>
    <dgm:pt modelId="{E25C125A-0439-4BEC-B691-83B1A30CDAF7}" type="pres">
      <dgm:prSet presAssocID="{B9F5626D-2476-4EBB-B12C-9F81BE0066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363741F-4460-4E71-BFF4-6CE8BAF9C1AD}" type="pres">
      <dgm:prSet presAssocID="{B9F5626D-2476-4EBB-B12C-9F81BE006615}" presName="iconSpace" presStyleCnt="0"/>
      <dgm:spPr/>
    </dgm:pt>
    <dgm:pt modelId="{FF22F155-0916-4D46-A657-8C6B8CF9278E}" type="pres">
      <dgm:prSet presAssocID="{B9F5626D-2476-4EBB-B12C-9F81BE006615}" presName="parTx" presStyleLbl="revTx" presStyleIdx="4" presStyleCnt="6">
        <dgm:presLayoutVars>
          <dgm:chMax val="0"/>
          <dgm:chPref val="0"/>
        </dgm:presLayoutVars>
      </dgm:prSet>
      <dgm:spPr/>
    </dgm:pt>
    <dgm:pt modelId="{5D760EB0-69B4-4260-90B0-0C62F113C98C}" type="pres">
      <dgm:prSet presAssocID="{B9F5626D-2476-4EBB-B12C-9F81BE006615}" presName="txSpace" presStyleCnt="0"/>
      <dgm:spPr/>
    </dgm:pt>
    <dgm:pt modelId="{2D71B7EF-9B77-419E-8737-EB711882898C}" type="pres">
      <dgm:prSet presAssocID="{B9F5626D-2476-4EBB-B12C-9F81BE006615}" presName="desTx" presStyleLbl="revTx" presStyleIdx="5" presStyleCnt="6">
        <dgm:presLayoutVars/>
      </dgm:prSet>
      <dgm:spPr/>
    </dgm:pt>
  </dgm:ptLst>
  <dgm:cxnLst>
    <dgm:cxn modelId="{5FB32F03-965D-41D8-9BD7-630CA8E07A5D}" type="presOf" srcId="{330781E8-4AC3-4845-A832-49335CE869E0}" destId="{2D71B7EF-9B77-419E-8737-EB711882898C}" srcOrd="0" destOrd="1" presId="urn:microsoft.com/office/officeart/2018/2/layout/IconLabelDescriptionList"/>
    <dgm:cxn modelId="{97CF0505-1655-4228-BAAA-A4B568C56917}" srcId="{4E3D1D89-42E7-442D-9C6A-9A9DFA70C30E}" destId="{51FEA5EC-0D3F-46FF-AF4A-7CDE3C3D58FC}" srcOrd="1" destOrd="0" parTransId="{187047DD-0487-4E83-9901-C14029151516}" sibTransId="{457CAC73-7954-48DE-8F60-295746494FEA}"/>
    <dgm:cxn modelId="{A716332F-E55E-496D-A6C8-25F567E8EA7F}" srcId="{26761707-7C64-47EA-9E46-8363F7F33080}" destId="{4E3D1D89-42E7-442D-9C6A-9A9DFA70C30E}" srcOrd="0" destOrd="0" parTransId="{63A65CB7-F417-45F5-A35F-F46ADF4125BB}" sibTransId="{8D1503C2-6587-40F7-801D-DDD0D1C8F7EC}"/>
    <dgm:cxn modelId="{31AE5230-B98B-4106-89C5-9ABAE4059A67}" srcId="{08E0BFE4-D528-4461-8489-AB98230AF71D}" destId="{FA46BA2B-AF36-4BA5-8ADB-69C077309302}" srcOrd="0" destOrd="0" parTransId="{0C612995-9617-4161-8B5D-A08E8AF50F28}" sibTransId="{937C7CA6-2DE1-40DE-A604-DA5EBC9FD1F9}"/>
    <dgm:cxn modelId="{191AA033-43E4-4B1B-9D1E-45C875295D6E}" srcId="{4E3D1D89-42E7-442D-9C6A-9A9DFA70C30E}" destId="{D0F2B962-E8BF-4CA9-BF9E-DC2F06DB1A4A}" srcOrd="2" destOrd="0" parTransId="{68D16908-066D-40D3-B007-E2884F6D48D8}" sibTransId="{32DD3A9F-2215-411A-8AE8-51A2ADF08A93}"/>
    <dgm:cxn modelId="{ED0FF433-96B4-4A9C-AF1D-F231911157E7}" type="presOf" srcId="{4E3D1D89-42E7-442D-9C6A-9A9DFA70C30E}" destId="{3376FB8E-44C3-4CF0-94CC-E4E4D329A67C}" srcOrd="0" destOrd="0" presId="urn:microsoft.com/office/officeart/2018/2/layout/IconLabelDescriptionList"/>
    <dgm:cxn modelId="{AA61A75B-62A5-4159-A505-50F093F780AF}" type="presOf" srcId="{D0F2B962-E8BF-4CA9-BF9E-DC2F06DB1A4A}" destId="{B290D923-A104-4A77-AE77-10D455241660}" srcOrd="0" destOrd="2" presId="urn:microsoft.com/office/officeart/2018/2/layout/IconLabelDescriptionList"/>
    <dgm:cxn modelId="{5A0CD866-423D-4B38-8C2F-AF2B4478BE6D}" type="presOf" srcId="{234A3AAA-16E5-412E-AA64-177DAD96DB53}" destId="{2D71B7EF-9B77-419E-8737-EB711882898C}" srcOrd="0" destOrd="2" presId="urn:microsoft.com/office/officeart/2018/2/layout/IconLabelDescriptionList"/>
    <dgm:cxn modelId="{D5E2AA48-9BC3-42A6-945E-16854536F456}" type="presOf" srcId="{08E0BFE4-D528-4461-8489-AB98230AF71D}" destId="{5FE0F966-0851-4396-836B-D3BE17001B0E}" srcOrd="0" destOrd="0" presId="urn:microsoft.com/office/officeart/2018/2/layout/IconLabelDescriptionList"/>
    <dgm:cxn modelId="{E9B2F049-3F2D-4FD5-883D-53972AC75440}" type="presOf" srcId="{378235C8-D485-4557-85B5-FDBE0F901114}" destId="{5B7206D4-75F4-44C5-BEB5-6E7A2CFB6632}" srcOrd="0" destOrd="1" presId="urn:microsoft.com/office/officeart/2018/2/layout/IconLabelDescriptionList"/>
    <dgm:cxn modelId="{0B7EC04C-6D19-4FE5-BC09-62826B8683C5}" type="presOf" srcId="{26761707-7C64-47EA-9E46-8363F7F33080}" destId="{2662C25A-AA26-4B40-987A-C102692697D1}" srcOrd="0" destOrd="0" presId="urn:microsoft.com/office/officeart/2018/2/layout/IconLabelDescriptionList"/>
    <dgm:cxn modelId="{3D60CF6E-D38A-4E24-A417-C2C621D2FD1D}" srcId="{26761707-7C64-47EA-9E46-8363F7F33080}" destId="{08E0BFE4-D528-4461-8489-AB98230AF71D}" srcOrd="1" destOrd="0" parTransId="{78AE0364-EA7A-4B39-85B0-0B0D02CA421B}" sibTransId="{34B8C227-5D71-4423-BE09-32C31679D6D4}"/>
    <dgm:cxn modelId="{109D6E53-453B-4D18-8992-D12A9B5970A4}" type="presOf" srcId="{B9F5626D-2476-4EBB-B12C-9F81BE006615}" destId="{FF22F155-0916-4D46-A657-8C6B8CF9278E}" srcOrd="0" destOrd="0" presId="urn:microsoft.com/office/officeart/2018/2/layout/IconLabelDescriptionList"/>
    <dgm:cxn modelId="{92136174-893B-4FAD-BF73-D4E095FCE19F}" type="presOf" srcId="{D803C7A4-25E3-49B1-8719-2F04341233D4}" destId="{B290D923-A104-4A77-AE77-10D455241660}" srcOrd="0" destOrd="0" presId="urn:microsoft.com/office/officeart/2018/2/layout/IconLabelDescriptionList"/>
    <dgm:cxn modelId="{F0EEEF54-0961-4F4E-8ABC-CEDB0FDB9053}" srcId="{B9F5626D-2476-4EBB-B12C-9F81BE006615}" destId="{330781E8-4AC3-4845-A832-49335CE869E0}" srcOrd="1" destOrd="0" parTransId="{BE38BC0C-766E-4764-927D-E0E25F512FA9}" sibTransId="{C9E28A9F-A4AD-429D-9B64-952BFC752E04}"/>
    <dgm:cxn modelId="{29568955-226B-464C-8A88-327D9254B2D0}" type="presOf" srcId="{FA46BA2B-AF36-4BA5-8ADB-69C077309302}" destId="{5B7206D4-75F4-44C5-BEB5-6E7A2CFB6632}" srcOrd="0" destOrd="0" presId="urn:microsoft.com/office/officeart/2018/2/layout/IconLabelDescriptionList"/>
    <dgm:cxn modelId="{3AB79C59-216D-44C2-8AD9-CE15404B2730}" srcId="{B9F5626D-2476-4EBB-B12C-9F81BE006615}" destId="{02AFED4B-B238-4336-9EEE-3ED97E1248FF}" srcOrd="0" destOrd="0" parTransId="{18DFACB4-704D-4A07-A585-3CC31621A44C}" sibTransId="{AB5A36D9-6D13-4AE0-A49B-6EE725E0547C}"/>
    <dgm:cxn modelId="{AD11D27D-E1A1-4DA1-B572-43A6ADB8EED5}" srcId="{B9F5626D-2476-4EBB-B12C-9F81BE006615}" destId="{234A3AAA-16E5-412E-AA64-177DAD96DB53}" srcOrd="2" destOrd="0" parTransId="{E8EEF4DE-B129-4933-B748-77A59AABE15E}" sibTransId="{8C42DE51-51CF-4C89-AA4A-343849C61753}"/>
    <dgm:cxn modelId="{2E4A53B3-1AF9-427D-A765-AE88BCEDC40E}" srcId="{08E0BFE4-D528-4461-8489-AB98230AF71D}" destId="{378235C8-D485-4557-85B5-FDBE0F901114}" srcOrd="1" destOrd="0" parTransId="{52064306-1118-4CEC-B71D-87A6C01C1677}" sibTransId="{A07ABB8A-EE80-462A-8483-3FDA97E24B6A}"/>
    <dgm:cxn modelId="{59BD87D7-FF97-492F-A40D-951A0F06673A}" type="presOf" srcId="{02AFED4B-B238-4336-9EEE-3ED97E1248FF}" destId="{2D71B7EF-9B77-419E-8737-EB711882898C}" srcOrd="0" destOrd="0" presId="urn:microsoft.com/office/officeart/2018/2/layout/IconLabelDescriptionList"/>
    <dgm:cxn modelId="{0735DFE4-AC80-4906-9092-ECCABF6A176B}" type="presOf" srcId="{51FEA5EC-0D3F-46FF-AF4A-7CDE3C3D58FC}" destId="{B290D923-A104-4A77-AE77-10D455241660}" srcOrd="0" destOrd="1" presId="urn:microsoft.com/office/officeart/2018/2/layout/IconLabelDescriptionList"/>
    <dgm:cxn modelId="{114E6AE5-0492-47CA-904C-81D13501B043}" srcId="{26761707-7C64-47EA-9E46-8363F7F33080}" destId="{B9F5626D-2476-4EBB-B12C-9F81BE006615}" srcOrd="2" destOrd="0" parTransId="{EDB326DD-57A5-45A5-BB7E-3DE35F65A32A}" sibTransId="{B33A151B-A27F-4D33-923F-7EB851FD292A}"/>
    <dgm:cxn modelId="{FE64EBEA-FC83-4A3A-9FBB-CC5EAFC28013}" srcId="{4E3D1D89-42E7-442D-9C6A-9A9DFA70C30E}" destId="{D803C7A4-25E3-49B1-8719-2F04341233D4}" srcOrd="0" destOrd="0" parTransId="{6847D5EB-BEA0-495E-8A27-E18114D6C342}" sibTransId="{A89BB19D-6408-49A7-A00E-C1911C894EB5}"/>
    <dgm:cxn modelId="{6BB87D1C-DF4C-4422-9EE4-D10A621D8EA5}" type="presParOf" srcId="{2662C25A-AA26-4B40-987A-C102692697D1}" destId="{770DA491-9FB3-4CC1-8E42-49583F78EE84}" srcOrd="0" destOrd="0" presId="urn:microsoft.com/office/officeart/2018/2/layout/IconLabelDescriptionList"/>
    <dgm:cxn modelId="{B5B9F98D-1E1B-4311-A2B8-346DDF1AABF5}" type="presParOf" srcId="{770DA491-9FB3-4CC1-8E42-49583F78EE84}" destId="{1C31C6F1-5457-4419-9AC7-BD1AA00CFC51}" srcOrd="0" destOrd="0" presId="urn:microsoft.com/office/officeart/2018/2/layout/IconLabelDescriptionList"/>
    <dgm:cxn modelId="{133FF408-709B-4FF5-979A-EC4134C76DBD}" type="presParOf" srcId="{770DA491-9FB3-4CC1-8E42-49583F78EE84}" destId="{1B55F805-B909-49BE-9412-49F482D68A31}" srcOrd="1" destOrd="0" presId="urn:microsoft.com/office/officeart/2018/2/layout/IconLabelDescriptionList"/>
    <dgm:cxn modelId="{4DAF9155-DAD5-4A95-9359-68C688F9FD43}" type="presParOf" srcId="{770DA491-9FB3-4CC1-8E42-49583F78EE84}" destId="{3376FB8E-44C3-4CF0-94CC-E4E4D329A67C}" srcOrd="2" destOrd="0" presId="urn:microsoft.com/office/officeart/2018/2/layout/IconLabelDescriptionList"/>
    <dgm:cxn modelId="{82C75A25-A3AF-4B5C-921B-E3523B2359BA}" type="presParOf" srcId="{770DA491-9FB3-4CC1-8E42-49583F78EE84}" destId="{1B49D861-74DF-4F71-88C3-38ED116D874A}" srcOrd="3" destOrd="0" presId="urn:microsoft.com/office/officeart/2018/2/layout/IconLabelDescriptionList"/>
    <dgm:cxn modelId="{709337AD-FDC2-4BBA-B65E-383991C662B1}" type="presParOf" srcId="{770DA491-9FB3-4CC1-8E42-49583F78EE84}" destId="{B290D923-A104-4A77-AE77-10D455241660}" srcOrd="4" destOrd="0" presId="urn:microsoft.com/office/officeart/2018/2/layout/IconLabelDescriptionList"/>
    <dgm:cxn modelId="{83E2F551-DC19-4ACB-93C4-E7B106D34129}" type="presParOf" srcId="{2662C25A-AA26-4B40-987A-C102692697D1}" destId="{8ADC6ACC-5A69-4E8D-B2E6-39A9BF38121A}" srcOrd="1" destOrd="0" presId="urn:microsoft.com/office/officeart/2018/2/layout/IconLabelDescriptionList"/>
    <dgm:cxn modelId="{106087FE-ED7C-4E05-840E-F097E1218C24}" type="presParOf" srcId="{2662C25A-AA26-4B40-987A-C102692697D1}" destId="{0A6D8154-049B-42D9-93E4-1E0DB17DE2C3}" srcOrd="2" destOrd="0" presId="urn:microsoft.com/office/officeart/2018/2/layout/IconLabelDescriptionList"/>
    <dgm:cxn modelId="{13B2E5A6-CD90-4E8D-A5C7-2F5206D9682A}" type="presParOf" srcId="{0A6D8154-049B-42D9-93E4-1E0DB17DE2C3}" destId="{E39FF1E0-305E-4B4F-B80D-F6BA56B39144}" srcOrd="0" destOrd="0" presId="urn:microsoft.com/office/officeart/2018/2/layout/IconLabelDescriptionList"/>
    <dgm:cxn modelId="{FDCC706F-6E1B-4C52-A9BC-03EC5610A213}" type="presParOf" srcId="{0A6D8154-049B-42D9-93E4-1E0DB17DE2C3}" destId="{3AA694F0-C912-4902-A919-79CD01003191}" srcOrd="1" destOrd="0" presId="urn:microsoft.com/office/officeart/2018/2/layout/IconLabelDescriptionList"/>
    <dgm:cxn modelId="{1D344DA8-60F3-4BE2-81F3-865B403B10D3}" type="presParOf" srcId="{0A6D8154-049B-42D9-93E4-1E0DB17DE2C3}" destId="{5FE0F966-0851-4396-836B-D3BE17001B0E}" srcOrd="2" destOrd="0" presId="urn:microsoft.com/office/officeart/2018/2/layout/IconLabelDescriptionList"/>
    <dgm:cxn modelId="{E7FF5E7F-67CA-47C3-9B93-42E3F846C528}" type="presParOf" srcId="{0A6D8154-049B-42D9-93E4-1E0DB17DE2C3}" destId="{33DC0AC6-FD01-4D42-92A4-E8C888C8BFB1}" srcOrd="3" destOrd="0" presId="urn:microsoft.com/office/officeart/2018/2/layout/IconLabelDescriptionList"/>
    <dgm:cxn modelId="{C2E9720F-E401-47D0-B182-17EE22F828E4}" type="presParOf" srcId="{0A6D8154-049B-42D9-93E4-1E0DB17DE2C3}" destId="{5B7206D4-75F4-44C5-BEB5-6E7A2CFB6632}" srcOrd="4" destOrd="0" presId="urn:microsoft.com/office/officeart/2018/2/layout/IconLabelDescriptionList"/>
    <dgm:cxn modelId="{A8462E0B-8F77-40C8-A725-28C1757F4FEE}" type="presParOf" srcId="{2662C25A-AA26-4B40-987A-C102692697D1}" destId="{CDC05D1A-C6BD-4B6B-8EC5-AB3F67668F54}" srcOrd="3" destOrd="0" presId="urn:microsoft.com/office/officeart/2018/2/layout/IconLabelDescriptionList"/>
    <dgm:cxn modelId="{2B5EF48B-864A-40EB-8CF3-2D3B173BD2D3}" type="presParOf" srcId="{2662C25A-AA26-4B40-987A-C102692697D1}" destId="{B9C4B468-3750-4E60-8F50-B1A24173FC9D}" srcOrd="4" destOrd="0" presId="urn:microsoft.com/office/officeart/2018/2/layout/IconLabelDescriptionList"/>
    <dgm:cxn modelId="{67B27FE2-7C99-499F-9099-7A14B85B097C}" type="presParOf" srcId="{B9C4B468-3750-4E60-8F50-B1A24173FC9D}" destId="{E25C125A-0439-4BEC-B691-83B1A30CDAF7}" srcOrd="0" destOrd="0" presId="urn:microsoft.com/office/officeart/2018/2/layout/IconLabelDescriptionList"/>
    <dgm:cxn modelId="{19C814B0-C9E0-42C0-9EAB-37B0B211421E}" type="presParOf" srcId="{B9C4B468-3750-4E60-8F50-B1A24173FC9D}" destId="{9363741F-4460-4E71-BFF4-6CE8BAF9C1AD}" srcOrd="1" destOrd="0" presId="urn:microsoft.com/office/officeart/2018/2/layout/IconLabelDescriptionList"/>
    <dgm:cxn modelId="{630A039B-FA1D-425E-9488-B58B8E73855E}" type="presParOf" srcId="{B9C4B468-3750-4E60-8F50-B1A24173FC9D}" destId="{FF22F155-0916-4D46-A657-8C6B8CF9278E}" srcOrd="2" destOrd="0" presId="urn:microsoft.com/office/officeart/2018/2/layout/IconLabelDescriptionList"/>
    <dgm:cxn modelId="{B1A7544F-2819-4966-98CF-3B91BC2E6444}" type="presParOf" srcId="{B9C4B468-3750-4E60-8F50-B1A24173FC9D}" destId="{5D760EB0-69B4-4260-90B0-0C62F113C98C}" srcOrd="3" destOrd="0" presId="urn:microsoft.com/office/officeart/2018/2/layout/IconLabelDescriptionList"/>
    <dgm:cxn modelId="{4EEEF876-07D0-4BB6-8392-FBDF207759A5}" type="presParOf" srcId="{B9C4B468-3750-4E60-8F50-B1A24173FC9D}" destId="{2D71B7EF-9B77-419E-8737-EB711882898C}"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3C12AA-235D-4102-8606-B633564721EF}"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92FF63E-D7E8-49B6-B2CC-69F9078B0418}">
      <dgm:prSet/>
      <dgm:spPr/>
      <dgm:t>
        <a:bodyPr/>
        <a:lstStyle/>
        <a:p>
          <a:pPr>
            <a:defRPr b="1"/>
          </a:pPr>
          <a:r>
            <a:rPr lang="en-GB" b="1"/>
            <a:t>Model Performance:</a:t>
          </a:r>
          <a:endParaRPr lang="en-US"/>
        </a:p>
      </dgm:t>
    </dgm:pt>
    <dgm:pt modelId="{94EC173C-E005-47B9-88D6-C2B90BF820CD}" type="parTrans" cxnId="{EFB995F7-7DFD-4AD4-99E3-5567983E9A18}">
      <dgm:prSet/>
      <dgm:spPr/>
      <dgm:t>
        <a:bodyPr/>
        <a:lstStyle/>
        <a:p>
          <a:endParaRPr lang="en-US"/>
        </a:p>
      </dgm:t>
    </dgm:pt>
    <dgm:pt modelId="{8B34796B-858C-43B9-BB39-8C7925737C38}" type="sibTrans" cxnId="{EFB995F7-7DFD-4AD4-99E3-5567983E9A18}">
      <dgm:prSet/>
      <dgm:spPr/>
      <dgm:t>
        <a:bodyPr/>
        <a:lstStyle/>
        <a:p>
          <a:endParaRPr lang="en-US"/>
        </a:p>
      </dgm:t>
    </dgm:pt>
    <dgm:pt modelId="{4BE2BBE6-343E-412C-96AD-B5649F5DE3EE}">
      <dgm:prSet/>
      <dgm:spPr/>
      <dgm:t>
        <a:bodyPr/>
        <a:lstStyle/>
        <a:p>
          <a:r>
            <a:rPr lang="en-GB"/>
            <a:t>The model demonstrated significant improvements in detection accuracy over the training period, as shown by the descending trend in both training and validation loss graphs.</a:t>
          </a:r>
          <a:endParaRPr lang="en-US"/>
        </a:p>
      </dgm:t>
    </dgm:pt>
    <dgm:pt modelId="{FAE446F8-7434-41DC-9BBF-A297B4E8EC40}" type="parTrans" cxnId="{E11067CF-C86F-409B-BB18-76DF0D9B9CB4}">
      <dgm:prSet/>
      <dgm:spPr/>
      <dgm:t>
        <a:bodyPr/>
        <a:lstStyle/>
        <a:p>
          <a:endParaRPr lang="en-US"/>
        </a:p>
      </dgm:t>
    </dgm:pt>
    <dgm:pt modelId="{EDAA25C8-7031-4CD0-9527-5074D64B8015}" type="sibTrans" cxnId="{E11067CF-C86F-409B-BB18-76DF0D9B9CB4}">
      <dgm:prSet/>
      <dgm:spPr/>
      <dgm:t>
        <a:bodyPr/>
        <a:lstStyle/>
        <a:p>
          <a:endParaRPr lang="en-US"/>
        </a:p>
      </dgm:t>
    </dgm:pt>
    <dgm:pt modelId="{9D714C90-2C07-4EEB-B8AA-DF5FCAA2EA8A}">
      <dgm:prSet/>
      <dgm:spPr/>
      <dgm:t>
        <a:bodyPr/>
        <a:lstStyle/>
        <a:p>
          <a:pPr>
            <a:defRPr b="1"/>
          </a:pPr>
          <a:r>
            <a:rPr lang="en-GB" b="1"/>
            <a:t>Loss Metrics Overview:</a:t>
          </a:r>
          <a:endParaRPr lang="en-US"/>
        </a:p>
      </dgm:t>
    </dgm:pt>
    <dgm:pt modelId="{4E47830E-7EC8-47A1-A450-D7DCD41111C8}" type="parTrans" cxnId="{865CA94F-BE0E-4C20-8847-3234E3013CD9}">
      <dgm:prSet/>
      <dgm:spPr/>
      <dgm:t>
        <a:bodyPr/>
        <a:lstStyle/>
        <a:p>
          <a:endParaRPr lang="en-US"/>
        </a:p>
      </dgm:t>
    </dgm:pt>
    <dgm:pt modelId="{636E20E7-846B-4E4C-B1D8-66E81C7530FB}" type="sibTrans" cxnId="{865CA94F-BE0E-4C20-8847-3234E3013CD9}">
      <dgm:prSet/>
      <dgm:spPr/>
      <dgm:t>
        <a:bodyPr/>
        <a:lstStyle/>
        <a:p>
          <a:endParaRPr lang="en-US"/>
        </a:p>
      </dgm:t>
    </dgm:pt>
    <dgm:pt modelId="{FE57798F-76B2-4BE9-B1BB-81A8403557B1}">
      <dgm:prSet/>
      <dgm:spPr/>
      <dgm:t>
        <a:bodyPr/>
        <a:lstStyle/>
        <a:p>
          <a:r>
            <a:rPr lang="en-GB"/>
            <a:t>"Both training and validation loss metrics—box loss, class loss, and differential loss—show a steady decrease over the training epochs, indicating continuous improvement in the model's ability to accurately predict and classify objects."</a:t>
          </a:r>
          <a:endParaRPr lang="en-US"/>
        </a:p>
      </dgm:t>
    </dgm:pt>
    <dgm:pt modelId="{551B5A84-DC2D-4AAD-9A4B-5BAC7474F4D7}" type="parTrans" cxnId="{1A060F7A-EB7A-47C8-A067-6AB1BCFE8BEF}">
      <dgm:prSet/>
      <dgm:spPr/>
      <dgm:t>
        <a:bodyPr/>
        <a:lstStyle/>
        <a:p>
          <a:endParaRPr lang="en-US"/>
        </a:p>
      </dgm:t>
    </dgm:pt>
    <dgm:pt modelId="{A23B98B5-FCC9-4389-A238-156E75B3A1C5}" type="sibTrans" cxnId="{1A060F7A-EB7A-47C8-A067-6AB1BCFE8BEF}">
      <dgm:prSet/>
      <dgm:spPr/>
      <dgm:t>
        <a:bodyPr/>
        <a:lstStyle/>
        <a:p>
          <a:endParaRPr lang="en-US"/>
        </a:p>
      </dgm:t>
    </dgm:pt>
    <dgm:pt modelId="{A5121050-038D-43CA-BFD9-564042306C25}">
      <dgm:prSet/>
      <dgm:spPr/>
      <dgm:t>
        <a:bodyPr/>
        <a:lstStyle/>
        <a:p>
          <a:pPr>
            <a:defRPr b="1"/>
          </a:pPr>
          <a:r>
            <a:rPr lang="en-GB" b="1"/>
            <a:t>Stabilization of Loss Values:</a:t>
          </a:r>
          <a:endParaRPr lang="en-US"/>
        </a:p>
      </dgm:t>
    </dgm:pt>
    <dgm:pt modelId="{5AC32CBB-CA88-42BD-A951-99EAFE36DC2B}" type="parTrans" cxnId="{28C38DE2-0F05-4918-A20B-9CFD813D6A7D}">
      <dgm:prSet/>
      <dgm:spPr/>
      <dgm:t>
        <a:bodyPr/>
        <a:lstStyle/>
        <a:p>
          <a:endParaRPr lang="en-US"/>
        </a:p>
      </dgm:t>
    </dgm:pt>
    <dgm:pt modelId="{86243E69-271A-460D-BCDD-51432EBEE00F}" type="sibTrans" cxnId="{28C38DE2-0F05-4918-A20B-9CFD813D6A7D}">
      <dgm:prSet/>
      <dgm:spPr/>
      <dgm:t>
        <a:bodyPr/>
        <a:lstStyle/>
        <a:p>
          <a:endParaRPr lang="en-US"/>
        </a:p>
      </dgm:t>
    </dgm:pt>
    <dgm:pt modelId="{98755360-8ED8-4FC1-B338-46415307F452}">
      <dgm:prSet/>
      <dgm:spPr/>
      <dgm:t>
        <a:bodyPr/>
        <a:lstStyle/>
        <a:p>
          <a:r>
            <a:rPr lang="en-GB"/>
            <a:t>"The smooth trends in the loss graphs signify the model's increasing stability and reliability, with notable consistency between training and validation phases, which helps in preventing overfitting."</a:t>
          </a:r>
          <a:endParaRPr lang="en-US"/>
        </a:p>
      </dgm:t>
    </dgm:pt>
    <dgm:pt modelId="{58E0AFBB-A239-4DC4-A039-C8C6672179E3}" type="parTrans" cxnId="{288DF3E1-8564-4711-B5FC-581AD991FEDF}">
      <dgm:prSet/>
      <dgm:spPr/>
      <dgm:t>
        <a:bodyPr/>
        <a:lstStyle/>
        <a:p>
          <a:endParaRPr lang="en-US"/>
        </a:p>
      </dgm:t>
    </dgm:pt>
    <dgm:pt modelId="{2162B36F-2E2B-4FE7-AA51-5581CE8C5CFE}" type="sibTrans" cxnId="{288DF3E1-8564-4711-B5FC-581AD991FEDF}">
      <dgm:prSet/>
      <dgm:spPr/>
      <dgm:t>
        <a:bodyPr/>
        <a:lstStyle/>
        <a:p>
          <a:endParaRPr lang="en-US"/>
        </a:p>
      </dgm:t>
    </dgm:pt>
    <dgm:pt modelId="{A871AF3C-6B88-4564-84A6-2339B352E726}">
      <dgm:prSet/>
      <dgm:spPr/>
      <dgm:t>
        <a:bodyPr/>
        <a:lstStyle/>
        <a:p>
          <a:pPr>
            <a:defRPr b="1"/>
          </a:pPr>
          <a:r>
            <a:rPr lang="en-GB" b="1"/>
            <a:t>F1 Score and Confidence:</a:t>
          </a:r>
          <a:endParaRPr lang="en-US"/>
        </a:p>
      </dgm:t>
    </dgm:pt>
    <dgm:pt modelId="{920B12BB-2694-476E-82AF-02EF49E8ABD2}" type="parTrans" cxnId="{9B46781D-C162-41AB-AA9B-2DDBB6E67C04}">
      <dgm:prSet/>
      <dgm:spPr/>
      <dgm:t>
        <a:bodyPr/>
        <a:lstStyle/>
        <a:p>
          <a:endParaRPr lang="en-US"/>
        </a:p>
      </dgm:t>
    </dgm:pt>
    <dgm:pt modelId="{4C5C01D3-64F2-479A-87F8-D437DF5D60AA}" type="sibTrans" cxnId="{9B46781D-C162-41AB-AA9B-2DDBB6E67C04}">
      <dgm:prSet/>
      <dgm:spPr/>
      <dgm:t>
        <a:bodyPr/>
        <a:lstStyle/>
        <a:p>
          <a:endParaRPr lang="en-US"/>
        </a:p>
      </dgm:t>
    </dgm:pt>
    <dgm:pt modelId="{151CA49F-D5CB-4078-B45C-3CD5241442C8}">
      <dgm:prSet/>
      <dgm:spPr/>
      <dgm:t>
        <a:bodyPr/>
        <a:lstStyle/>
        <a:p>
          <a:r>
            <a:rPr lang="en-GB"/>
            <a:t>The F1-Confidence curve provided insights into the model's confidence in its predictions, maintaining high F1 scores across varying confidence levels, showcasing a well-calibrated model.</a:t>
          </a:r>
          <a:endParaRPr lang="en-US"/>
        </a:p>
      </dgm:t>
    </dgm:pt>
    <dgm:pt modelId="{AF7F85F0-947A-41A2-A918-6E683A8F93AC}" type="parTrans" cxnId="{96DCDD92-9AA8-4568-ACA9-3431519859EB}">
      <dgm:prSet/>
      <dgm:spPr/>
      <dgm:t>
        <a:bodyPr/>
        <a:lstStyle/>
        <a:p>
          <a:endParaRPr lang="en-US"/>
        </a:p>
      </dgm:t>
    </dgm:pt>
    <dgm:pt modelId="{7BE37E14-62B8-434F-B9EA-7B71BDB36EE0}" type="sibTrans" cxnId="{96DCDD92-9AA8-4568-ACA9-3431519859EB}">
      <dgm:prSet/>
      <dgm:spPr/>
      <dgm:t>
        <a:bodyPr/>
        <a:lstStyle/>
        <a:p>
          <a:endParaRPr lang="en-US"/>
        </a:p>
      </dgm:t>
    </dgm:pt>
    <dgm:pt modelId="{C9D3DD29-DA73-4DD7-B0B9-E9A5D92D831E}">
      <dgm:prSet/>
      <dgm:spPr/>
      <dgm:t>
        <a:bodyPr/>
        <a:lstStyle/>
        <a:p>
          <a:pPr>
            <a:defRPr b="1"/>
          </a:pPr>
          <a:r>
            <a:rPr lang="en-GB" b="1"/>
            <a:t>Precision-Recall Curve:</a:t>
          </a:r>
          <a:endParaRPr lang="en-US"/>
        </a:p>
      </dgm:t>
    </dgm:pt>
    <dgm:pt modelId="{54553AE1-5BDA-47DB-A940-A3D067B99154}" type="parTrans" cxnId="{D6155CAF-C8FE-4CE5-998F-6A6F23A58AFD}">
      <dgm:prSet/>
      <dgm:spPr/>
      <dgm:t>
        <a:bodyPr/>
        <a:lstStyle/>
        <a:p>
          <a:endParaRPr lang="en-US"/>
        </a:p>
      </dgm:t>
    </dgm:pt>
    <dgm:pt modelId="{30B61B43-AB95-46CC-A81E-BF1F0762CC7F}" type="sibTrans" cxnId="{D6155CAF-C8FE-4CE5-998F-6A6F23A58AFD}">
      <dgm:prSet/>
      <dgm:spPr/>
      <dgm:t>
        <a:bodyPr/>
        <a:lstStyle/>
        <a:p>
          <a:endParaRPr lang="en-US"/>
        </a:p>
      </dgm:t>
    </dgm:pt>
    <dgm:pt modelId="{AE2AC0BF-986C-4375-A853-BB4EA8FFB1D8}">
      <dgm:prSet/>
      <dgm:spPr/>
      <dgm:t>
        <a:bodyPr/>
        <a:lstStyle/>
        <a:p>
          <a:r>
            <a:rPr lang="en-GB"/>
            <a:t>The Precision-Recall curve further highlighted the model's efficiency, especially notable in classes like 'A_Door' and 'B_Site_Box,' with both achieving near-perfect precision scores.</a:t>
          </a:r>
          <a:endParaRPr lang="en-US"/>
        </a:p>
      </dgm:t>
    </dgm:pt>
    <dgm:pt modelId="{153B4C87-BB37-47B7-AC40-E388FB3A48C2}" type="parTrans" cxnId="{11FAE88A-6F28-4E3D-B578-7204AC497A5F}">
      <dgm:prSet/>
      <dgm:spPr/>
      <dgm:t>
        <a:bodyPr/>
        <a:lstStyle/>
        <a:p>
          <a:endParaRPr lang="en-US"/>
        </a:p>
      </dgm:t>
    </dgm:pt>
    <dgm:pt modelId="{6E866077-9247-4F25-9A10-65474A25244C}" type="sibTrans" cxnId="{11FAE88A-6F28-4E3D-B578-7204AC497A5F}">
      <dgm:prSet/>
      <dgm:spPr/>
      <dgm:t>
        <a:bodyPr/>
        <a:lstStyle/>
        <a:p>
          <a:endParaRPr lang="en-US"/>
        </a:p>
      </dgm:t>
    </dgm:pt>
    <dgm:pt modelId="{7102B122-52AC-416E-9238-1F76B1EA236D}">
      <dgm:prSet/>
      <dgm:spPr/>
      <dgm:t>
        <a:bodyPr/>
        <a:lstStyle/>
        <a:p>
          <a:pPr>
            <a:defRPr b="1"/>
          </a:pPr>
          <a:r>
            <a:rPr lang="en-GB" b="1"/>
            <a:t>Confusion Matrix Analysis:</a:t>
          </a:r>
          <a:endParaRPr lang="en-US"/>
        </a:p>
      </dgm:t>
    </dgm:pt>
    <dgm:pt modelId="{793E613F-1C91-4FB9-AFDA-B5CB210EB344}" type="parTrans" cxnId="{4C8B781E-07CA-4A8B-BF3F-0500178349C0}">
      <dgm:prSet/>
      <dgm:spPr/>
      <dgm:t>
        <a:bodyPr/>
        <a:lstStyle/>
        <a:p>
          <a:endParaRPr lang="en-US"/>
        </a:p>
      </dgm:t>
    </dgm:pt>
    <dgm:pt modelId="{DC796B61-B6C1-429F-889D-6631C65E62C4}" type="sibTrans" cxnId="{4C8B781E-07CA-4A8B-BF3F-0500178349C0}">
      <dgm:prSet/>
      <dgm:spPr/>
      <dgm:t>
        <a:bodyPr/>
        <a:lstStyle/>
        <a:p>
          <a:endParaRPr lang="en-US"/>
        </a:p>
      </dgm:t>
    </dgm:pt>
    <dgm:pt modelId="{BA3A44D7-A91D-4C56-80C7-0DF451675512}">
      <dgm:prSet/>
      <dgm:spPr/>
      <dgm:t>
        <a:bodyPr/>
        <a:lstStyle/>
        <a:p>
          <a:r>
            <a:rPr lang="en-GB"/>
            <a:t>The confusion matrix displayed strong diagonal values indicating high true positive rates, with minimal confusion between classes, underscoring the model's effectiveness in class differentiation.</a:t>
          </a:r>
          <a:endParaRPr lang="en-US"/>
        </a:p>
      </dgm:t>
    </dgm:pt>
    <dgm:pt modelId="{01973176-DEBB-4D34-A41F-CF5B69F68C43}" type="parTrans" cxnId="{F9816DBD-2182-4EFE-826F-70EA00945120}">
      <dgm:prSet/>
      <dgm:spPr/>
      <dgm:t>
        <a:bodyPr/>
        <a:lstStyle/>
        <a:p>
          <a:endParaRPr lang="en-US"/>
        </a:p>
      </dgm:t>
    </dgm:pt>
    <dgm:pt modelId="{AB6F7E5B-4037-47F9-BDEC-20E06208847F}" type="sibTrans" cxnId="{F9816DBD-2182-4EFE-826F-70EA00945120}">
      <dgm:prSet/>
      <dgm:spPr/>
      <dgm:t>
        <a:bodyPr/>
        <a:lstStyle/>
        <a:p>
          <a:endParaRPr lang="en-US"/>
        </a:p>
      </dgm:t>
    </dgm:pt>
    <dgm:pt modelId="{BE1CAFAD-98BE-47CF-BE74-F8F5D4AF6221}">
      <dgm:prSet/>
      <dgm:spPr/>
      <dgm:t>
        <a:bodyPr/>
        <a:lstStyle/>
        <a:p>
          <a:pPr>
            <a:defRPr b="1"/>
          </a:pPr>
          <a:r>
            <a:rPr lang="en-GB" b="1"/>
            <a:t>Mean Average Precision (mAP):</a:t>
          </a:r>
          <a:endParaRPr lang="en-US"/>
        </a:p>
      </dgm:t>
    </dgm:pt>
    <dgm:pt modelId="{99362FDA-162E-40C3-8981-20DD8097458F}" type="parTrans" cxnId="{17F16B9F-C99B-4C0D-991F-C5EFA72B88F5}">
      <dgm:prSet/>
      <dgm:spPr/>
      <dgm:t>
        <a:bodyPr/>
        <a:lstStyle/>
        <a:p>
          <a:endParaRPr lang="en-US"/>
        </a:p>
      </dgm:t>
    </dgm:pt>
    <dgm:pt modelId="{928290BA-9719-4A65-A523-2AFF89D1999C}" type="sibTrans" cxnId="{17F16B9F-C99B-4C0D-991F-C5EFA72B88F5}">
      <dgm:prSet/>
      <dgm:spPr/>
      <dgm:t>
        <a:bodyPr/>
        <a:lstStyle/>
        <a:p>
          <a:endParaRPr lang="en-US"/>
        </a:p>
      </dgm:t>
    </dgm:pt>
    <dgm:pt modelId="{A678FEBD-8786-4F10-8C2C-3DB7A6464CEF}">
      <dgm:prSet/>
      <dgm:spPr/>
      <dgm:t>
        <a:bodyPr/>
        <a:lstStyle/>
        <a:p>
          <a:r>
            <a:rPr lang="en-GB"/>
            <a:t>The model reached an mAP50 (Overall) of 0.941, indicating accuracy in detecting objects with at least 50% overlap with ground truths.</a:t>
          </a:r>
          <a:endParaRPr lang="en-US"/>
        </a:p>
      </dgm:t>
    </dgm:pt>
    <dgm:pt modelId="{9D5D95A8-2C74-41C5-B88E-4015DC3599F9}" type="parTrans" cxnId="{B9154BC9-E9A7-4049-8858-8C8DD913D63F}">
      <dgm:prSet/>
      <dgm:spPr/>
      <dgm:t>
        <a:bodyPr/>
        <a:lstStyle/>
        <a:p>
          <a:endParaRPr lang="en-US"/>
        </a:p>
      </dgm:t>
    </dgm:pt>
    <dgm:pt modelId="{24DEFB3F-E3AB-4C53-A7D3-112858601F16}" type="sibTrans" cxnId="{B9154BC9-E9A7-4049-8858-8C8DD913D63F}">
      <dgm:prSet/>
      <dgm:spPr/>
      <dgm:t>
        <a:bodyPr/>
        <a:lstStyle/>
        <a:p>
          <a:endParaRPr lang="en-US"/>
        </a:p>
      </dgm:t>
    </dgm:pt>
    <dgm:pt modelId="{CC7FFA54-1B51-4562-A041-D266A21064E4}">
      <dgm:prSet/>
      <dgm:spPr/>
      <dgm:t>
        <a:bodyPr/>
        <a:lstStyle/>
        <a:p>
          <a:r>
            <a:rPr lang="en-GB"/>
            <a:t>mAP50-95 (Overall) showed a promising result of 0.619, reflecting the model's robustness across various Intersection over Union (IoU) thresholds.</a:t>
          </a:r>
          <a:endParaRPr lang="en-US"/>
        </a:p>
      </dgm:t>
    </dgm:pt>
    <dgm:pt modelId="{AA31A461-8CAB-43A8-8159-14A39609D4F5}" type="parTrans" cxnId="{BC28A275-4523-478F-8A91-D7F6BA22B175}">
      <dgm:prSet/>
      <dgm:spPr/>
      <dgm:t>
        <a:bodyPr/>
        <a:lstStyle/>
        <a:p>
          <a:endParaRPr lang="en-US"/>
        </a:p>
      </dgm:t>
    </dgm:pt>
    <dgm:pt modelId="{76792DC3-D23E-461A-952E-C8F15F5AA216}" type="sibTrans" cxnId="{BC28A275-4523-478F-8A91-D7F6BA22B175}">
      <dgm:prSet/>
      <dgm:spPr/>
      <dgm:t>
        <a:bodyPr/>
        <a:lstStyle/>
        <a:p>
          <a:endParaRPr lang="en-US"/>
        </a:p>
      </dgm:t>
    </dgm:pt>
    <dgm:pt modelId="{8AAEFE90-4E43-40CF-BD73-65C4DD3D2DC7}" type="pres">
      <dgm:prSet presAssocID="{D33C12AA-235D-4102-8606-B633564721EF}" presName="root" presStyleCnt="0">
        <dgm:presLayoutVars>
          <dgm:dir/>
          <dgm:resizeHandles val="exact"/>
        </dgm:presLayoutVars>
      </dgm:prSet>
      <dgm:spPr/>
    </dgm:pt>
    <dgm:pt modelId="{0A5C7183-A046-458B-B4C7-DF31057920C9}" type="pres">
      <dgm:prSet presAssocID="{092FF63E-D7E8-49B6-B2CC-69F9078B0418}" presName="compNode" presStyleCnt="0"/>
      <dgm:spPr/>
    </dgm:pt>
    <dgm:pt modelId="{5C8C7861-5823-4F44-93F2-60E90F7A9DB4}" type="pres">
      <dgm:prSet presAssocID="{092FF63E-D7E8-49B6-B2CC-69F9078B041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2BEA156-D559-403F-ACA4-907CCEBAE351}" type="pres">
      <dgm:prSet presAssocID="{092FF63E-D7E8-49B6-B2CC-69F9078B0418}" presName="iconSpace" presStyleCnt="0"/>
      <dgm:spPr/>
    </dgm:pt>
    <dgm:pt modelId="{F4F34D0D-2980-4C7D-86C8-E325B3C27A8E}" type="pres">
      <dgm:prSet presAssocID="{092FF63E-D7E8-49B6-B2CC-69F9078B0418}" presName="parTx" presStyleLbl="revTx" presStyleIdx="0" presStyleCnt="14">
        <dgm:presLayoutVars>
          <dgm:chMax val="0"/>
          <dgm:chPref val="0"/>
        </dgm:presLayoutVars>
      </dgm:prSet>
      <dgm:spPr/>
    </dgm:pt>
    <dgm:pt modelId="{9619BC9D-A721-46D8-82A1-EC04C04BAA67}" type="pres">
      <dgm:prSet presAssocID="{092FF63E-D7E8-49B6-B2CC-69F9078B0418}" presName="txSpace" presStyleCnt="0"/>
      <dgm:spPr/>
    </dgm:pt>
    <dgm:pt modelId="{0D32B7B0-54C0-43A2-A7D6-B77474DF51A5}" type="pres">
      <dgm:prSet presAssocID="{092FF63E-D7E8-49B6-B2CC-69F9078B0418}" presName="desTx" presStyleLbl="revTx" presStyleIdx="1" presStyleCnt="14">
        <dgm:presLayoutVars/>
      </dgm:prSet>
      <dgm:spPr/>
    </dgm:pt>
    <dgm:pt modelId="{3025161E-F40C-48B1-A483-D0323FE4FFD6}" type="pres">
      <dgm:prSet presAssocID="{8B34796B-858C-43B9-BB39-8C7925737C38}" presName="sibTrans" presStyleCnt="0"/>
      <dgm:spPr/>
    </dgm:pt>
    <dgm:pt modelId="{3FBCCA97-1904-44E4-B65B-2D36C7244D50}" type="pres">
      <dgm:prSet presAssocID="{9D714C90-2C07-4EEB-B8AA-DF5FCAA2EA8A}" presName="compNode" presStyleCnt="0"/>
      <dgm:spPr/>
    </dgm:pt>
    <dgm:pt modelId="{DFA05F62-7ADC-4D3B-806C-7D942C29B094}" type="pres">
      <dgm:prSet presAssocID="{9D714C90-2C07-4EEB-B8AA-DF5FCAA2EA8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EDFF6D9D-B3B6-48A4-B8AF-140C06495B77}" type="pres">
      <dgm:prSet presAssocID="{9D714C90-2C07-4EEB-B8AA-DF5FCAA2EA8A}" presName="iconSpace" presStyleCnt="0"/>
      <dgm:spPr/>
    </dgm:pt>
    <dgm:pt modelId="{C738D7A6-6662-445B-94C1-B66ACEF48784}" type="pres">
      <dgm:prSet presAssocID="{9D714C90-2C07-4EEB-B8AA-DF5FCAA2EA8A}" presName="parTx" presStyleLbl="revTx" presStyleIdx="2" presStyleCnt="14">
        <dgm:presLayoutVars>
          <dgm:chMax val="0"/>
          <dgm:chPref val="0"/>
        </dgm:presLayoutVars>
      </dgm:prSet>
      <dgm:spPr/>
    </dgm:pt>
    <dgm:pt modelId="{1392A3DF-16A6-4731-B030-36746D31814F}" type="pres">
      <dgm:prSet presAssocID="{9D714C90-2C07-4EEB-B8AA-DF5FCAA2EA8A}" presName="txSpace" presStyleCnt="0"/>
      <dgm:spPr/>
    </dgm:pt>
    <dgm:pt modelId="{754FEC96-D255-4542-BA8D-7D0ACB666F46}" type="pres">
      <dgm:prSet presAssocID="{9D714C90-2C07-4EEB-B8AA-DF5FCAA2EA8A}" presName="desTx" presStyleLbl="revTx" presStyleIdx="3" presStyleCnt="14">
        <dgm:presLayoutVars/>
      </dgm:prSet>
      <dgm:spPr/>
    </dgm:pt>
    <dgm:pt modelId="{A91B41DF-ABC8-4E0F-AF07-F8784274730D}" type="pres">
      <dgm:prSet presAssocID="{636E20E7-846B-4E4C-B1D8-66E81C7530FB}" presName="sibTrans" presStyleCnt="0"/>
      <dgm:spPr/>
    </dgm:pt>
    <dgm:pt modelId="{AE252745-18DB-4775-A7A2-7FF5158FC2B1}" type="pres">
      <dgm:prSet presAssocID="{A5121050-038D-43CA-BFD9-564042306C25}" presName="compNode" presStyleCnt="0"/>
      <dgm:spPr/>
    </dgm:pt>
    <dgm:pt modelId="{E412334D-395D-4CB8-AC9E-75CDCCC8EF6D}" type="pres">
      <dgm:prSet presAssocID="{A5121050-038D-43CA-BFD9-564042306C2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AD0D2BC4-D6C0-4433-987C-149A718FFAE9}" type="pres">
      <dgm:prSet presAssocID="{A5121050-038D-43CA-BFD9-564042306C25}" presName="iconSpace" presStyleCnt="0"/>
      <dgm:spPr/>
    </dgm:pt>
    <dgm:pt modelId="{A2E39B6F-82C2-4C20-8BBF-8D1AB803C384}" type="pres">
      <dgm:prSet presAssocID="{A5121050-038D-43CA-BFD9-564042306C25}" presName="parTx" presStyleLbl="revTx" presStyleIdx="4" presStyleCnt="14">
        <dgm:presLayoutVars>
          <dgm:chMax val="0"/>
          <dgm:chPref val="0"/>
        </dgm:presLayoutVars>
      </dgm:prSet>
      <dgm:spPr/>
    </dgm:pt>
    <dgm:pt modelId="{B478E616-E4CB-4398-85D3-6E61DEBE2FC5}" type="pres">
      <dgm:prSet presAssocID="{A5121050-038D-43CA-BFD9-564042306C25}" presName="txSpace" presStyleCnt="0"/>
      <dgm:spPr/>
    </dgm:pt>
    <dgm:pt modelId="{71620788-4679-4C81-9784-7CE34F14B83F}" type="pres">
      <dgm:prSet presAssocID="{A5121050-038D-43CA-BFD9-564042306C25}" presName="desTx" presStyleLbl="revTx" presStyleIdx="5" presStyleCnt="14">
        <dgm:presLayoutVars/>
      </dgm:prSet>
      <dgm:spPr/>
    </dgm:pt>
    <dgm:pt modelId="{E3080CC1-2ED0-4545-88B0-4EA394072F75}" type="pres">
      <dgm:prSet presAssocID="{86243E69-271A-460D-BCDD-51432EBEE00F}" presName="sibTrans" presStyleCnt="0"/>
      <dgm:spPr/>
    </dgm:pt>
    <dgm:pt modelId="{4ED54568-C850-4FA9-BCE1-EA5CF0756EEA}" type="pres">
      <dgm:prSet presAssocID="{A871AF3C-6B88-4564-84A6-2339B352E726}" presName="compNode" presStyleCnt="0"/>
      <dgm:spPr/>
    </dgm:pt>
    <dgm:pt modelId="{62E79F9F-E814-4AC3-98F2-2D245E603F99}" type="pres">
      <dgm:prSet presAssocID="{A871AF3C-6B88-4564-84A6-2339B352E72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E10B95FF-64BB-4180-842A-0081AB43D5EA}" type="pres">
      <dgm:prSet presAssocID="{A871AF3C-6B88-4564-84A6-2339B352E726}" presName="iconSpace" presStyleCnt="0"/>
      <dgm:spPr/>
    </dgm:pt>
    <dgm:pt modelId="{176ADFA2-CED7-42EE-8099-8648A938D96B}" type="pres">
      <dgm:prSet presAssocID="{A871AF3C-6B88-4564-84A6-2339B352E726}" presName="parTx" presStyleLbl="revTx" presStyleIdx="6" presStyleCnt="14">
        <dgm:presLayoutVars>
          <dgm:chMax val="0"/>
          <dgm:chPref val="0"/>
        </dgm:presLayoutVars>
      </dgm:prSet>
      <dgm:spPr/>
    </dgm:pt>
    <dgm:pt modelId="{DC42A5C3-DA81-4C13-947B-8457B028B8C8}" type="pres">
      <dgm:prSet presAssocID="{A871AF3C-6B88-4564-84A6-2339B352E726}" presName="txSpace" presStyleCnt="0"/>
      <dgm:spPr/>
    </dgm:pt>
    <dgm:pt modelId="{58344DBD-3BB2-4654-96E3-F432BFC82A3F}" type="pres">
      <dgm:prSet presAssocID="{A871AF3C-6B88-4564-84A6-2339B352E726}" presName="desTx" presStyleLbl="revTx" presStyleIdx="7" presStyleCnt="14">
        <dgm:presLayoutVars/>
      </dgm:prSet>
      <dgm:spPr/>
    </dgm:pt>
    <dgm:pt modelId="{780D0D0C-5BC9-4886-B533-11515B722CBC}" type="pres">
      <dgm:prSet presAssocID="{4C5C01D3-64F2-479A-87F8-D437DF5D60AA}" presName="sibTrans" presStyleCnt="0"/>
      <dgm:spPr/>
    </dgm:pt>
    <dgm:pt modelId="{B802FFE6-53C3-45C8-B0E3-D1CE9C7AE79E}" type="pres">
      <dgm:prSet presAssocID="{C9D3DD29-DA73-4DD7-B0B9-E9A5D92D831E}" presName="compNode" presStyleCnt="0"/>
      <dgm:spPr/>
    </dgm:pt>
    <dgm:pt modelId="{B4EB1A4D-DFA9-463F-8DF5-88CA2ACF9431}" type="pres">
      <dgm:prSet presAssocID="{C9D3DD29-DA73-4DD7-B0B9-E9A5D92D831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ext>
      </dgm:extLst>
    </dgm:pt>
    <dgm:pt modelId="{BE2AF1A3-6825-42FC-B095-1BE1FE1D71AB}" type="pres">
      <dgm:prSet presAssocID="{C9D3DD29-DA73-4DD7-B0B9-E9A5D92D831E}" presName="iconSpace" presStyleCnt="0"/>
      <dgm:spPr/>
    </dgm:pt>
    <dgm:pt modelId="{0215CFCC-6659-4F7D-AB7D-03FA2285D68C}" type="pres">
      <dgm:prSet presAssocID="{C9D3DD29-DA73-4DD7-B0B9-E9A5D92D831E}" presName="parTx" presStyleLbl="revTx" presStyleIdx="8" presStyleCnt="14">
        <dgm:presLayoutVars>
          <dgm:chMax val="0"/>
          <dgm:chPref val="0"/>
        </dgm:presLayoutVars>
      </dgm:prSet>
      <dgm:spPr/>
    </dgm:pt>
    <dgm:pt modelId="{CA412A26-E773-448E-AA54-3A7B31339037}" type="pres">
      <dgm:prSet presAssocID="{C9D3DD29-DA73-4DD7-B0B9-E9A5D92D831E}" presName="txSpace" presStyleCnt="0"/>
      <dgm:spPr/>
    </dgm:pt>
    <dgm:pt modelId="{F14176FB-AA12-4FC4-BB41-1DEB47BFD387}" type="pres">
      <dgm:prSet presAssocID="{C9D3DD29-DA73-4DD7-B0B9-E9A5D92D831E}" presName="desTx" presStyleLbl="revTx" presStyleIdx="9" presStyleCnt="14">
        <dgm:presLayoutVars/>
      </dgm:prSet>
      <dgm:spPr/>
    </dgm:pt>
    <dgm:pt modelId="{86752E2D-AD2E-488F-989F-769313A7A679}" type="pres">
      <dgm:prSet presAssocID="{30B61B43-AB95-46CC-A81E-BF1F0762CC7F}" presName="sibTrans" presStyleCnt="0"/>
      <dgm:spPr/>
    </dgm:pt>
    <dgm:pt modelId="{62410F53-6235-4C5A-8D98-EC4A2E12159B}" type="pres">
      <dgm:prSet presAssocID="{7102B122-52AC-416E-9238-1F76B1EA236D}" presName="compNode" presStyleCnt="0"/>
      <dgm:spPr/>
    </dgm:pt>
    <dgm:pt modelId="{926B02F0-ABB0-41B6-9D92-471F6FBC9099}" type="pres">
      <dgm:prSet presAssocID="{7102B122-52AC-416E-9238-1F76B1EA236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search"/>
        </a:ext>
      </dgm:extLst>
    </dgm:pt>
    <dgm:pt modelId="{5140D701-F4F7-4ED8-ACDE-DA2490A5D63D}" type="pres">
      <dgm:prSet presAssocID="{7102B122-52AC-416E-9238-1F76B1EA236D}" presName="iconSpace" presStyleCnt="0"/>
      <dgm:spPr/>
    </dgm:pt>
    <dgm:pt modelId="{F6435E06-C2C5-4FB1-9C29-160B43DEE08B}" type="pres">
      <dgm:prSet presAssocID="{7102B122-52AC-416E-9238-1F76B1EA236D}" presName="parTx" presStyleLbl="revTx" presStyleIdx="10" presStyleCnt="14">
        <dgm:presLayoutVars>
          <dgm:chMax val="0"/>
          <dgm:chPref val="0"/>
        </dgm:presLayoutVars>
      </dgm:prSet>
      <dgm:spPr/>
    </dgm:pt>
    <dgm:pt modelId="{A1817749-E3DA-4AEF-94FE-D394316E94AB}" type="pres">
      <dgm:prSet presAssocID="{7102B122-52AC-416E-9238-1F76B1EA236D}" presName="txSpace" presStyleCnt="0"/>
      <dgm:spPr/>
    </dgm:pt>
    <dgm:pt modelId="{D78634F1-B8E6-443F-9E98-A1E149DDFEE5}" type="pres">
      <dgm:prSet presAssocID="{7102B122-52AC-416E-9238-1F76B1EA236D}" presName="desTx" presStyleLbl="revTx" presStyleIdx="11" presStyleCnt="14">
        <dgm:presLayoutVars/>
      </dgm:prSet>
      <dgm:spPr/>
    </dgm:pt>
    <dgm:pt modelId="{FB834AF8-81AA-4A65-AE43-BFEA84141AA5}" type="pres">
      <dgm:prSet presAssocID="{DC796B61-B6C1-429F-889D-6631C65E62C4}" presName="sibTrans" presStyleCnt="0"/>
      <dgm:spPr/>
    </dgm:pt>
    <dgm:pt modelId="{262E05F0-D8C9-4EE5-9EFD-61EFCC55040B}" type="pres">
      <dgm:prSet presAssocID="{BE1CAFAD-98BE-47CF-BE74-F8F5D4AF6221}" presName="compNode" presStyleCnt="0"/>
      <dgm:spPr/>
    </dgm:pt>
    <dgm:pt modelId="{2894F53F-9AF8-4C58-9C09-EE2A125B8BC8}" type="pres">
      <dgm:prSet presAssocID="{BE1CAFAD-98BE-47CF-BE74-F8F5D4AF622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ullseye"/>
        </a:ext>
      </dgm:extLst>
    </dgm:pt>
    <dgm:pt modelId="{F8719632-D252-4C43-A0D7-0A347F66328E}" type="pres">
      <dgm:prSet presAssocID="{BE1CAFAD-98BE-47CF-BE74-F8F5D4AF6221}" presName="iconSpace" presStyleCnt="0"/>
      <dgm:spPr/>
    </dgm:pt>
    <dgm:pt modelId="{0853E6C9-2E99-48F2-825D-EF24741BE212}" type="pres">
      <dgm:prSet presAssocID="{BE1CAFAD-98BE-47CF-BE74-F8F5D4AF6221}" presName="parTx" presStyleLbl="revTx" presStyleIdx="12" presStyleCnt="14">
        <dgm:presLayoutVars>
          <dgm:chMax val="0"/>
          <dgm:chPref val="0"/>
        </dgm:presLayoutVars>
      </dgm:prSet>
      <dgm:spPr/>
    </dgm:pt>
    <dgm:pt modelId="{9D98C1F6-079E-480E-9F88-D7D51CF8EC70}" type="pres">
      <dgm:prSet presAssocID="{BE1CAFAD-98BE-47CF-BE74-F8F5D4AF6221}" presName="txSpace" presStyleCnt="0"/>
      <dgm:spPr/>
    </dgm:pt>
    <dgm:pt modelId="{A2F7C203-8BBE-49FA-AFF2-FBC926DA0299}" type="pres">
      <dgm:prSet presAssocID="{BE1CAFAD-98BE-47CF-BE74-F8F5D4AF6221}" presName="desTx" presStyleLbl="revTx" presStyleIdx="13" presStyleCnt="14">
        <dgm:presLayoutVars/>
      </dgm:prSet>
      <dgm:spPr/>
    </dgm:pt>
  </dgm:ptLst>
  <dgm:cxnLst>
    <dgm:cxn modelId="{34EC8215-F4A2-40D9-BA47-BC8283C06FF4}" type="presOf" srcId="{D33C12AA-235D-4102-8606-B633564721EF}" destId="{8AAEFE90-4E43-40CF-BD73-65C4DD3D2DC7}" srcOrd="0" destOrd="0" presId="urn:microsoft.com/office/officeart/2018/2/layout/IconLabelDescriptionList"/>
    <dgm:cxn modelId="{D73F431B-736D-4C12-AD75-A0C7995AC62B}" type="presOf" srcId="{A678FEBD-8786-4F10-8C2C-3DB7A6464CEF}" destId="{A2F7C203-8BBE-49FA-AFF2-FBC926DA0299}" srcOrd="0" destOrd="0" presId="urn:microsoft.com/office/officeart/2018/2/layout/IconLabelDescriptionList"/>
    <dgm:cxn modelId="{9B46781D-C162-41AB-AA9B-2DDBB6E67C04}" srcId="{D33C12AA-235D-4102-8606-B633564721EF}" destId="{A871AF3C-6B88-4564-84A6-2339B352E726}" srcOrd="3" destOrd="0" parTransId="{920B12BB-2694-476E-82AF-02EF49E8ABD2}" sibTransId="{4C5C01D3-64F2-479A-87F8-D437DF5D60AA}"/>
    <dgm:cxn modelId="{4C8B781E-07CA-4A8B-BF3F-0500178349C0}" srcId="{D33C12AA-235D-4102-8606-B633564721EF}" destId="{7102B122-52AC-416E-9238-1F76B1EA236D}" srcOrd="5" destOrd="0" parTransId="{793E613F-1C91-4FB9-AFDA-B5CB210EB344}" sibTransId="{DC796B61-B6C1-429F-889D-6631C65E62C4}"/>
    <dgm:cxn modelId="{FD724528-E669-4EDC-B4E4-59EEF6EA3FA5}" type="presOf" srcId="{C9D3DD29-DA73-4DD7-B0B9-E9A5D92D831E}" destId="{0215CFCC-6659-4F7D-AB7D-03FA2285D68C}" srcOrd="0" destOrd="0" presId="urn:microsoft.com/office/officeart/2018/2/layout/IconLabelDescriptionList"/>
    <dgm:cxn modelId="{F398F52F-B575-433B-827D-F8ECC545BA6D}" type="presOf" srcId="{4BE2BBE6-343E-412C-96AD-B5649F5DE3EE}" destId="{0D32B7B0-54C0-43A2-A7D6-B77474DF51A5}" srcOrd="0" destOrd="0" presId="urn:microsoft.com/office/officeart/2018/2/layout/IconLabelDescriptionList"/>
    <dgm:cxn modelId="{D02F1A44-7B00-48E7-AA23-0B8A76A4F25C}" type="presOf" srcId="{A871AF3C-6B88-4564-84A6-2339B352E726}" destId="{176ADFA2-CED7-42EE-8099-8648A938D96B}" srcOrd="0" destOrd="0" presId="urn:microsoft.com/office/officeart/2018/2/layout/IconLabelDescriptionList"/>
    <dgm:cxn modelId="{89FE7F6D-34D4-42C8-AEBD-C55196C1EB88}" type="presOf" srcId="{FE57798F-76B2-4BE9-B1BB-81A8403557B1}" destId="{754FEC96-D255-4542-BA8D-7D0ACB666F46}" srcOrd="0" destOrd="0" presId="urn:microsoft.com/office/officeart/2018/2/layout/IconLabelDescriptionList"/>
    <dgm:cxn modelId="{865CA94F-BE0E-4C20-8847-3234E3013CD9}" srcId="{D33C12AA-235D-4102-8606-B633564721EF}" destId="{9D714C90-2C07-4EEB-B8AA-DF5FCAA2EA8A}" srcOrd="1" destOrd="0" parTransId="{4E47830E-7EC8-47A1-A450-D7DCD41111C8}" sibTransId="{636E20E7-846B-4E4C-B1D8-66E81C7530FB}"/>
    <dgm:cxn modelId="{BC28A275-4523-478F-8A91-D7F6BA22B175}" srcId="{BE1CAFAD-98BE-47CF-BE74-F8F5D4AF6221}" destId="{CC7FFA54-1B51-4562-A041-D266A21064E4}" srcOrd="1" destOrd="0" parTransId="{AA31A461-8CAB-43A8-8159-14A39609D4F5}" sibTransId="{76792DC3-D23E-461A-952E-C8F15F5AA216}"/>
    <dgm:cxn modelId="{D9233776-8D2E-416F-B035-3D3060814697}" type="presOf" srcId="{151CA49F-D5CB-4078-B45C-3CD5241442C8}" destId="{58344DBD-3BB2-4654-96E3-F432BFC82A3F}" srcOrd="0" destOrd="0" presId="urn:microsoft.com/office/officeart/2018/2/layout/IconLabelDescriptionList"/>
    <dgm:cxn modelId="{1A060F7A-EB7A-47C8-A067-6AB1BCFE8BEF}" srcId="{9D714C90-2C07-4EEB-B8AA-DF5FCAA2EA8A}" destId="{FE57798F-76B2-4BE9-B1BB-81A8403557B1}" srcOrd="0" destOrd="0" parTransId="{551B5A84-DC2D-4AAD-9A4B-5BAC7474F4D7}" sibTransId="{A23B98B5-FCC9-4389-A238-156E75B3A1C5}"/>
    <dgm:cxn modelId="{96CC5B5A-1B29-47B2-9C87-DFF5ED6CEF56}" type="presOf" srcId="{092FF63E-D7E8-49B6-B2CC-69F9078B0418}" destId="{F4F34D0D-2980-4C7D-86C8-E325B3C27A8E}" srcOrd="0" destOrd="0" presId="urn:microsoft.com/office/officeart/2018/2/layout/IconLabelDescriptionList"/>
    <dgm:cxn modelId="{11FAE88A-6F28-4E3D-B578-7204AC497A5F}" srcId="{C9D3DD29-DA73-4DD7-B0B9-E9A5D92D831E}" destId="{AE2AC0BF-986C-4375-A853-BB4EA8FFB1D8}" srcOrd="0" destOrd="0" parTransId="{153B4C87-BB37-47B7-AC40-E388FB3A48C2}" sibTransId="{6E866077-9247-4F25-9A10-65474A25244C}"/>
    <dgm:cxn modelId="{96DCDD92-9AA8-4568-ACA9-3431519859EB}" srcId="{A871AF3C-6B88-4564-84A6-2339B352E726}" destId="{151CA49F-D5CB-4078-B45C-3CD5241442C8}" srcOrd="0" destOrd="0" parTransId="{AF7F85F0-947A-41A2-A918-6E683A8F93AC}" sibTransId="{7BE37E14-62B8-434F-B9EA-7B71BDB36EE0}"/>
    <dgm:cxn modelId="{17F16B9F-C99B-4C0D-991F-C5EFA72B88F5}" srcId="{D33C12AA-235D-4102-8606-B633564721EF}" destId="{BE1CAFAD-98BE-47CF-BE74-F8F5D4AF6221}" srcOrd="6" destOrd="0" parTransId="{99362FDA-162E-40C3-8981-20DD8097458F}" sibTransId="{928290BA-9719-4A65-A523-2AFF89D1999C}"/>
    <dgm:cxn modelId="{C87589A2-644E-48D7-B211-7AC405486D95}" type="presOf" srcId="{A5121050-038D-43CA-BFD9-564042306C25}" destId="{A2E39B6F-82C2-4C20-8BBF-8D1AB803C384}" srcOrd="0" destOrd="0" presId="urn:microsoft.com/office/officeart/2018/2/layout/IconLabelDescriptionList"/>
    <dgm:cxn modelId="{D6155CAF-C8FE-4CE5-998F-6A6F23A58AFD}" srcId="{D33C12AA-235D-4102-8606-B633564721EF}" destId="{C9D3DD29-DA73-4DD7-B0B9-E9A5D92D831E}" srcOrd="4" destOrd="0" parTransId="{54553AE1-5BDA-47DB-A940-A3D067B99154}" sibTransId="{30B61B43-AB95-46CC-A81E-BF1F0762CC7F}"/>
    <dgm:cxn modelId="{16807EBB-0F7A-420E-93D3-8E5397117B0F}" type="presOf" srcId="{BA3A44D7-A91D-4C56-80C7-0DF451675512}" destId="{D78634F1-B8E6-443F-9E98-A1E149DDFEE5}" srcOrd="0" destOrd="0" presId="urn:microsoft.com/office/officeart/2018/2/layout/IconLabelDescriptionList"/>
    <dgm:cxn modelId="{F9816DBD-2182-4EFE-826F-70EA00945120}" srcId="{7102B122-52AC-416E-9238-1F76B1EA236D}" destId="{BA3A44D7-A91D-4C56-80C7-0DF451675512}" srcOrd="0" destOrd="0" parTransId="{01973176-DEBB-4D34-A41F-CF5B69F68C43}" sibTransId="{AB6F7E5B-4037-47F9-BDEC-20E06208847F}"/>
    <dgm:cxn modelId="{B9154BC9-E9A7-4049-8858-8C8DD913D63F}" srcId="{BE1CAFAD-98BE-47CF-BE74-F8F5D4AF6221}" destId="{A678FEBD-8786-4F10-8C2C-3DB7A6464CEF}" srcOrd="0" destOrd="0" parTransId="{9D5D95A8-2C74-41C5-B88E-4015DC3599F9}" sibTransId="{24DEFB3F-E3AB-4C53-A7D3-112858601F16}"/>
    <dgm:cxn modelId="{E11067CF-C86F-409B-BB18-76DF0D9B9CB4}" srcId="{092FF63E-D7E8-49B6-B2CC-69F9078B0418}" destId="{4BE2BBE6-343E-412C-96AD-B5649F5DE3EE}" srcOrd="0" destOrd="0" parTransId="{FAE446F8-7434-41DC-9BBF-A297B4E8EC40}" sibTransId="{EDAA25C8-7031-4CD0-9527-5074D64B8015}"/>
    <dgm:cxn modelId="{A8E9A4D3-1F5B-4918-B6C4-F9C55B878619}" type="presOf" srcId="{CC7FFA54-1B51-4562-A041-D266A21064E4}" destId="{A2F7C203-8BBE-49FA-AFF2-FBC926DA0299}" srcOrd="0" destOrd="1" presId="urn:microsoft.com/office/officeart/2018/2/layout/IconLabelDescriptionList"/>
    <dgm:cxn modelId="{584348DB-130F-4A80-BEB6-750060268A83}" type="presOf" srcId="{7102B122-52AC-416E-9238-1F76B1EA236D}" destId="{F6435E06-C2C5-4FB1-9C29-160B43DEE08B}" srcOrd="0" destOrd="0" presId="urn:microsoft.com/office/officeart/2018/2/layout/IconLabelDescriptionList"/>
    <dgm:cxn modelId="{D61374DD-8114-4CE6-8190-1D6089783BE6}" type="presOf" srcId="{98755360-8ED8-4FC1-B338-46415307F452}" destId="{71620788-4679-4C81-9784-7CE34F14B83F}" srcOrd="0" destOrd="0" presId="urn:microsoft.com/office/officeart/2018/2/layout/IconLabelDescriptionList"/>
    <dgm:cxn modelId="{288DF3E1-8564-4711-B5FC-581AD991FEDF}" srcId="{A5121050-038D-43CA-BFD9-564042306C25}" destId="{98755360-8ED8-4FC1-B338-46415307F452}" srcOrd="0" destOrd="0" parTransId="{58E0AFBB-A239-4DC4-A039-C8C6672179E3}" sibTransId="{2162B36F-2E2B-4FE7-AA51-5581CE8C5CFE}"/>
    <dgm:cxn modelId="{40984CE2-3C2E-43B1-A45F-46EBC738540B}" type="presOf" srcId="{AE2AC0BF-986C-4375-A853-BB4EA8FFB1D8}" destId="{F14176FB-AA12-4FC4-BB41-1DEB47BFD387}" srcOrd="0" destOrd="0" presId="urn:microsoft.com/office/officeart/2018/2/layout/IconLabelDescriptionList"/>
    <dgm:cxn modelId="{28C38DE2-0F05-4918-A20B-9CFD813D6A7D}" srcId="{D33C12AA-235D-4102-8606-B633564721EF}" destId="{A5121050-038D-43CA-BFD9-564042306C25}" srcOrd="2" destOrd="0" parTransId="{5AC32CBB-CA88-42BD-A951-99EAFE36DC2B}" sibTransId="{86243E69-271A-460D-BCDD-51432EBEE00F}"/>
    <dgm:cxn modelId="{2620DDE5-5D7D-442C-830E-4A40169E29F5}" type="presOf" srcId="{9D714C90-2C07-4EEB-B8AA-DF5FCAA2EA8A}" destId="{C738D7A6-6662-445B-94C1-B66ACEF48784}" srcOrd="0" destOrd="0" presId="urn:microsoft.com/office/officeart/2018/2/layout/IconLabelDescriptionList"/>
    <dgm:cxn modelId="{EFB995F7-7DFD-4AD4-99E3-5567983E9A18}" srcId="{D33C12AA-235D-4102-8606-B633564721EF}" destId="{092FF63E-D7E8-49B6-B2CC-69F9078B0418}" srcOrd="0" destOrd="0" parTransId="{94EC173C-E005-47B9-88D6-C2B90BF820CD}" sibTransId="{8B34796B-858C-43B9-BB39-8C7925737C38}"/>
    <dgm:cxn modelId="{4DD6F9FE-DFE0-4B71-ADB6-CCEA7E8E4F72}" type="presOf" srcId="{BE1CAFAD-98BE-47CF-BE74-F8F5D4AF6221}" destId="{0853E6C9-2E99-48F2-825D-EF24741BE212}" srcOrd="0" destOrd="0" presId="urn:microsoft.com/office/officeart/2018/2/layout/IconLabelDescriptionList"/>
    <dgm:cxn modelId="{62ADE30C-4BA1-46F9-8718-26F7281ED868}" type="presParOf" srcId="{8AAEFE90-4E43-40CF-BD73-65C4DD3D2DC7}" destId="{0A5C7183-A046-458B-B4C7-DF31057920C9}" srcOrd="0" destOrd="0" presId="urn:microsoft.com/office/officeart/2018/2/layout/IconLabelDescriptionList"/>
    <dgm:cxn modelId="{3E97D2FB-8A0B-4A48-8333-A5B17FDAAEA8}" type="presParOf" srcId="{0A5C7183-A046-458B-B4C7-DF31057920C9}" destId="{5C8C7861-5823-4F44-93F2-60E90F7A9DB4}" srcOrd="0" destOrd="0" presId="urn:microsoft.com/office/officeart/2018/2/layout/IconLabelDescriptionList"/>
    <dgm:cxn modelId="{4817D861-3C20-4316-804F-394B5D41C58E}" type="presParOf" srcId="{0A5C7183-A046-458B-B4C7-DF31057920C9}" destId="{72BEA156-D559-403F-ACA4-907CCEBAE351}" srcOrd="1" destOrd="0" presId="urn:microsoft.com/office/officeart/2018/2/layout/IconLabelDescriptionList"/>
    <dgm:cxn modelId="{C670FAB0-C1B3-4CB0-A809-55C8930882B4}" type="presParOf" srcId="{0A5C7183-A046-458B-B4C7-DF31057920C9}" destId="{F4F34D0D-2980-4C7D-86C8-E325B3C27A8E}" srcOrd="2" destOrd="0" presId="urn:microsoft.com/office/officeart/2018/2/layout/IconLabelDescriptionList"/>
    <dgm:cxn modelId="{6A916A8D-0042-4DEC-81C9-4180D5622CF3}" type="presParOf" srcId="{0A5C7183-A046-458B-B4C7-DF31057920C9}" destId="{9619BC9D-A721-46D8-82A1-EC04C04BAA67}" srcOrd="3" destOrd="0" presId="urn:microsoft.com/office/officeart/2018/2/layout/IconLabelDescriptionList"/>
    <dgm:cxn modelId="{96EE0BEF-3744-4286-92A0-6604755DDE85}" type="presParOf" srcId="{0A5C7183-A046-458B-B4C7-DF31057920C9}" destId="{0D32B7B0-54C0-43A2-A7D6-B77474DF51A5}" srcOrd="4" destOrd="0" presId="urn:microsoft.com/office/officeart/2018/2/layout/IconLabelDescriptionList"/>
    <dgm:cxn modelId="{E2B6B33F-1E0A-4173-B6C6-B9D18F79C8EF}" type="presParOf" srcId="{8AAEFE90-4E43-40CF-BD73-65C4DD3D2DC7}" destId="{3025161E-F40C-48B1-A483-D0323FE4FFD6}" srcOrd="1" destOrd="0" presId="urn:microsoft.com/office/officeart/2018/2/layout/IconLabelDescriptionList"/>
    <dgm:cxn modelId="{D1511F92-FEA1-4ADF-B443-19A6696DEDCD}" type="presParOf" srcId="{8AAEFE90-4E43-40CF-BD73-65C4DD3D2DC7}" destId="{3FBCCA97-1904-44E4-B65B-2D36C7244D50}" srcOrd="2" destOrd="0" presId="urn:microsoft.com/office/officeart/2018/2/layout/IconLabelDescriptionList"/>
    <dgm:cxn modelId="{E7BB97B6-897D-4E19-B827-6FF12DCA0FDA}" type="presParOf" srcId="{3FBCCA97-1904-44E4-B65B-2D36C7244D50}" destId="{DFA05F62-7ADC-4D3B-806C-7D942C29B094}" srcOrd="0" destOrd="0" presId="urn:microsoft.com/office/officeart/2018/2/layout/IconLabelDescriptionList"/>
    <dgm:cxn modelId="{589B6BD7-8AE7-41CE-BC3F-B0BBD27EB11C}" type="presParOf" srcId="{3FBCCA97-1904-44E4-B65B-2D36C7244D50}" destId="{EDFF6D9D-B3B6-48A4-B8AF-140C06495B77}" srcOrd="1" destOrd="0" presId="urn:microsoft.com/office/officeart/2018/2/layout/IconLabelDescriptionList"/>
    <dgm:cxn modelId="{5BA46C5A-C2EE-4EB6-9A4C-230E91974052}" type="presParOf" srcId="{3FBCCA97-1904-44E4-B65B-2D36C7244D50}" destId="{C738D7A6-6662-445B-94C1-B66ACEF48784}" srcOrd="2" destOrd="0" presId="urn:microsoft.com/office/officeart/2018/2/layout/IconLabelDescriptionList"/>
    <dgm:cxn modelId="{EDDF5774-AF8F-41CE-8F9C-17EB6A3DB2D6}" type="presParOf" srcId="{3FBCCA97-1904-44E4-B65B-2D36C7244D50}" destId="{1392A3DF-16A6-4731-B030-36746D31814F}" srcOrd="3" destOrd="0" presId="urn:microsoft.com/office/officeart/2018/2/layout/IconLabelDescriptionList"/>
    <dgm:cxn modelId="{D91FAFCE-5BD6-458B-9624-38B2C80D8061}" type="presParOf" srcId="{3FBCCA97-1904-44E4-B65B-2D36C7244D50}" destId="{754FEC96-D255-4542-BA8D-7D0ACB666F46}" srcOrd="4" destOrd="0" presId="urn:microsoft.com/office/officeart/2018/2/layout/IconLabelDescriptionList"/>
    <dgm:cxn modelId="{26EDD485-AA3C-4C9F-9230-FBEF07C7F173}" type="presParOf" srcId="{8AAEFE90-4E43-40CF-BD73-65C4DD3D2DC7}" destId="{A91B41DF-ABC8-4E0F-AF07-F8784274730D}" srcOrd="3" destOrd="0" presId="urn:microsoft.com/office/officeart/2018/2/layout/IconLabelDescriptionList"/>
    <dgm:cxn modelId="{CD7E00FB-264C-43FD-AEFD-0579FB9C8916}" type="presParOf" srcId="{8AAEFE90-4E43-40CF-BD73-65C4DD3D2DC7}" destId="{AE252745-18DB-4775-A7A2-7FF5158FC2B1}" srcOrd="4" destOrd="0" presId="urn:microsoft.com/office/officeart/2018/2/layout/IconLabelDescriptionList"/>
    <dgm:cxn modelId="{DDCC6E55-B76E-445C-91D9-38A5715277DA}" type="presParOf" srcId="{AE252745-18DB-4775-A7A2-7FF5158FC2B1}" destId="{E412334D-395D-4CB8-AC9E-75CDCCC8EF6D}" srcOrd="0" destOrd="0" presId="urn:microsoft.com/office/officeart/2018/2/layout/IconLabelDescriptionList"/>
    <dgm:cxn modelId="{F1ACA680-3097-445E-BE7B-1BBC13EF1BF0}" type="presParOf" srcId="{AE252745-18DB-4775-A7A2-7FF5158FC2B1}" destId="{AD0D2BC4-D6C0-4433-987C-149A718FFAE9}" srcOrd="1" destOrd="0" presId="urn:microsoft.com/office/officeart/2018/2/layout/IconLabelDescriptionList"/>
    <dgm:cxn modelId="{672D7620-86E9-4971-AD93-0BEB4411C47F}" type="presParOf" srcId="{AE252745-18DB-4775-A7A2-7FF5158FC2B1}" destId="{A2E39B6F-82C2-4C20-8BBF-8D1AB803C384}" srcOrd="2" destOrd="0" presId="urn:microsoft.com/office/officeart/2018/2/layout/IconLabelDescriptionList"/>
    <dgm:cxn modelId="{682FE27F-6A19-4405-9EED-9592B2D39A52}" type="presParOf" srcId="{AE252745-18DB-4775-A7A2-7FF5158FC2B1}" destId="{B478E616-E4CB-4398-85D3-6E61DEBE2FC5}" srcOrd="3" destOrd="0" presId="urn:microsoft.com/office/officeart/2018/2/layout/IconLabelDescriptionList"/>
    <dgm:cxn modelId="{5B155346-8119-44F4-9246-DA3D8DEA56C5}" type="presParOf" srcId="{AE252745-18DB-4775-A7A2-7FF5158FC2B1}" destId="{71620788-4679-4C81-9784-7CE34F14B83F}" srcOrd="4" destOrd="0" presId="urn:microsoft.com/office/officeart/2018/2/layout/IconLabelDescriptionList"/>
    <dgm:cxn modelId="{20B7A2B4-DF2A-46DC-BAF2-46652D4DD117}" type="presParOf" srcId="{8AAEFE90-4E43-40CF-BD73-65C4DD3D2DC7}" destId="{E3080CC1-2ED0-4545-88B0-4EA394072F75}" srcOrd="5" destOrd="0" presId="urn:microsoft.com/office/officeart/2018/2/layout/IconLabelDescriptionList"/>
    <dgm:cxn modelId="{FF94C7FB-B1C5-41CE-BD64-DE73281A054D}" type="presParOf" srcId="{8AAEFE90-4E43-40CF-BD73-65C4DD3D2DC7}" destId="{4ED54568-C850-4FA9-BCE1-EA5CF0756EEA}" srcOrd="6" destOrd="0" presId="urn:microsoft.com/office/officeart/2018/2/layout/IconLabelDescriptionList"/>
    <dgm:cxn modelId="{9422F333-26ED-44AD-8AB8-4146129DDF20}" type="presParOf" srcId="{4ED54568-C850-4FA9-BCE1-EA5CF0756EEA}" destId="{62E79F9F-E814-4AC3-98F2-2D245E603F99}" srcOrd="0" destOrd="0" presId="urn:microsoft.com/office/officeart/2018/2/layout/IconLabelDescriptionList"/>
    <dgm:cxn modelId="{6153F49D-7014-4FD7-B086-984C3A6D5303}" type="presParOf" srcId="{4ED54568-C850-4FA9-BCE1-EA5CF0756EEA}" destId="{E10B95FF-64BB-4180-842A-0081AB43D5EA}" srcOrd="1" destOrd="0" presId="urn:microsoft.com/office/officeart/2018/2/layout/IconLabelDescriptionList"/>
    <dgm:cxn modelId="{94964974-59FE-4F3A-82CB-EEBDEB916CB6}" type="presParOf" srcId="{4ED54568-C850-4FA9-BCE1-EA5CF0756EEA}" destId="{176ADFA2-CED7-42EE-8099-8648A938D96B}" srcOrd="2" destOrd="0" presId="urn:microsoft.com/office/officeart/2018/2/layout/IconLabelDescriptionList"/>
    <dgm:cxn modelId="{3FC2FA0B-D39E-4946-9668-900D4CE8DE52}" type="presParOf" srcId="{4ED54568-C850-4FA9-BCE1-EA5CF0756EEA}" destId="{DC42A5C3-DA81-4C13-947B-8457B028B8C8}" srcOrd="3" destOrd="0" presId="urn:microsoft.com/office/officeart/2018/2/layout/IconLabelDescriptionList"/>
    <dgm:cxn modelId="{7B28A8D7-84B1-484C-9CE1-91FFC1667594}" type="presParOf" srcId="{4ED54568-C850-4FA9-BCE1-EA5CF0756EEA}" destId="{58344DBD-3BB2-4654-96E3-F432BFC82A3F}" srcOrd="4" destOrd="0" presId="urn:microsoft.com/office/officeart/2018/2/layout/IconLabelDescriptionList"/>
    <dgm:cxn modelId="{075D7993-7AB7-4161-9F54-C07847F21601}" type="presParOf" srcId="{8AAEFE90-4E43-40CF-BD73-65C4DD3D2DC7}" destId="{780D0D0C-5BC9-4886-B533-11515B722CBC}" srcOrd="7" destOrd="0" presId="urn:microsoft.com/office/officeart/2018/2/layout/IconLabelDescriptionList"/>
    <dgm:cxn modelId="{55180AB3-BD01-4F31-8BDD-62CF46DF06AA}" type="presParOf" srcId="{8AAEFE90-4E43-40CF-BD73-65C4DD3D2DC7}" destId="{B802FFE6-53C3-45C8-B0E3-D1CE9C7AE79E}" srcOrd="8" destOrd="0" presId="urn:microsoft.com/office/officeart/2018/2/layout/IconLabelDescriptionList"/>
    <dgm:cxn modelId="{D26A86E6-787E-40C1-ACB2-6A275D15F097}" type="presParOf" srcId="{B802FFE6-53C3-45C8-B0E3-D1CE9C7AE79E}" destId="{B4EB1A4D-DFA9-463F-8DF5-88CA2ACF9431}" srcOrd="0" destOrd="0" presId="urn:microsoft.com/office/officeart/2018/2/layout/IconLabelDescriptionList"/>
    <dgm:cxn modelId="{35516B40-6C75-4A0D-9FA9-AFC861949CBC}" type="presParOf" srcId="{B802FFE6-53C3-45C8-B0E3-D1CE9C7AE79E}" destId="{BE2AF1A3-6825-42FC-B095-1BE1FE1D71AB}" srcOrd="1" destOrd="0" presId="urn:microsoft.com/office/officeart/2018/2/layout/IconLabelDescriptionList"/>
    <dgm:cxn modelId="{3239F064-8E03-41FC-9469-4A180550293F}" type="presParOf" srcId="{B802FFE6-53C3-45C8-B0E3-D1CE9C7AE79E}" destId="{0215CFCC-6659-4F7D-AB7D-03FA2285D68C}" srcOrd="2" destOrd="0" presId="urn:microsoft.com/office/officeart/2018/2/layout/IconLabelDescriptionList"/>
    <dgm:cxn modelId="{AF424AAA-605D-4828-BECE-075E35B4222C}" type="presParOf" srcId="{B802FFE6-53C3-45C8-B0E3-D1CE9C7AE79E}" destId="{CA412A26-E773-448E-AA54-3A7B31339037}" srcOrd="3" destOrd="0" presId="urn:microsoft.com/office/officeart/2018/2/layout/IconLabelDescriptionList"/>
    <dgm:cxn modelId="{D14A9AF3-D15C-4E79-B81D-DB6D4BA82B95}" type="presParOf" srcId="{B802FFE6-53C3-45C8-B0E3-D1CE9C7AE79E}" destId="{F14176FB-AA12-4FC4-BB41-1DEB47BFD387}" srcOrd="4" destOrd="0" presId="urn:microsoft.com/office/officeart/2018/2/layout/IconLabelDescriptionList"/>
    <dgm:cxn modelId="{8DC87E1F-C763-4E82-B794-D39E2A787BA9}" type="presParOf" srcId="{8AAEFE90-4E43-40CF-BD73-65C4DD3D2DC7}" destId="{86752E2D-AD2E-488F-989F-769313A7A679}" srcOrd="9" destOrd="0" presId="urn:microsoft.com/office/officeart/2018/2/layout/IconLabelDescriptionList"/>
    <dgm:cxn modelId="{3BEC86BD-8251-4E5A-8984-05ACAEC29E78}" type="presParOf" srcId="{8AAEFE90-4E43-40CF-BD73-65C4DD3D2DC7}" destId="{62410F53-6235-4C5A-8D98-EC4A2E12159B}" srcOrd="10" destOrd="0" presId="urn:microsoft.com/office/officeart/2018/2/layout/IconLabelDescriptionList"/>
    <dgm:cxn modelId="{8A07A642-7A6E-48A8-A923-54C5EBBCB963}" type="presParOf" srcId="{62410F53-6235-4C5A-8D98-EC4A2E12159B}" destId="{926B02F0-ABB0-41B6-9D92-471F6FBC9099}" srcOrd="0" destOrd="0" presId="urn:microsoft.com/office/officeart/2018/2/layout/IconLabelDescriptionList"/>
    <dgm:cxn modelId="{75BC811F-0E6D-4EBD-9042-E2CDEC68DFC4}" type="presParOf" srcId="{62410F53-6235-4C5A-8D98-EC4A2E12159B}" destId="{5140D701-F4F7-4ED8-ACDE-DA2490A5D63D}" srcOrd="1" destOrd="0" presId="urn:microsoft.com/office/officeart/2018/2/layout/IconLabelDescriptionList"/>
    <dgm:cxn modelId="{8F5C6630-7B6D-4058-87A5-DDA43AAE4E56}" type="presParOf" srcId="{62410F53-6235-4C5A-8D98-EC4A2E12159B}" destId="{F6435E06-C2C5-4FB1-9C29-160B43DEE08B}" srcOrd="2" destOrd="0" presId="urn:microsoft.com/office/officeart/2018/2/layout/IconLabelDescriptionList"/>
    <dgm:cxn modelId="{AB09AEFF-659B-4D87-9858-711F0B781FEA}" type="presParOf" srcId="{62410F53-6235-4C5A-8D98-EC4A2E12159B}" destId="{A1817749-E3DA-4AEF-94FE-D394316E94AB}" srcOrd="3" destOrd="0" presId="urn:microsoft.com/office/officeart/2018/2/layout/IconLabelDescriptionList"/>
    <dgm:cxn modelId="{E4642C6C-E270-45C4-B7D2-5CE0194E9D5D}" type="presParOf" srcId="{62410F53-6235-4C5A-8D98-EC4A2E12159B}" destId="{D78634F1-B8E6-443F-9E98-A1E149DDFEE5}" srcOrd="4" destOrd="0" presId="urn:microsoft.com/office/officeart/2018/2/layout/IconLabelDescriptionList"/>
    <dgm:cxn modelId="{06385CA0-48E7-4629-94F6-C91C0C719F15}" type="presParOf" srcId="{8AAEFE90-4E43-40CF-BD73-65C4DD3D2DC7}" destId="{FB834AF8-81AA-4A65-AE43-BFEA84141AA5}" srcOrd="11" destOrd="0" presId="urn:microsoft.com/office/officeart/2018/2/layout/IconLabelDescriptionList"/>
    <dgm:cxn modelId="{05E0A031-4DA0-4E89-8D22-2D9AA9290AA7}" type="presParOf" srcId="{8AAEFE90-4E43-40CF-BD73-65C4DD3D2DC7}" destId="{262E05F0-D8C9-4EE5-9EFD-61EFCC55040B}" srcOrd="12" destOrd="0" presId="urn:microsoft.com/office/officeart/2018/2/layout/IconLabelDescriptionList"/>
    <dgm:cxn modelId="{A0508C46-50F2-463C-95EA-C1007EC05828}" type="presParOf" srcId="{262E05F0-D8C9-4EE5-9EFD-61EFCC55040B}" destId="{2894F53F-9AF8-4C58-9C09-EE2A125B8BC8}" srcOrd="0" destOrd="0" presId="urn:microsoft.com/office/officeart/2018/2/layout/IconLabelDescriptionList"/>
    <dgm:cxn modelId="{91DEBE0E-FEE7-4F56-9281-EB0CA915C8EC}" type="presParOf" srcId="{262E05F0-D8C9-4EE5-9EFD-61EFCC55040B}" destId="{F8719632-D252-4C43-A0D7-0A347F66328E}" srcOrd="1" destOrd="0" presId="urn:microsoft.com/office/officeart/2018/2/layout/IconLabelDescriptionList"/>
    <dgm:cxn modelId="{ECCD2729-0123-4BE9-A6E0-E590F46E6ED5}" type="presParOf" srcId="{262E05F0-D8C9-4EE5-9EFD-61EFCC55040B}" destId="{0853E6C9-2E99-48F2-825D-EF24741BE212}" srcOrd="2" destOrd="0" presId="urn:microsoft.com/office/officeart/2018/2/layout/IconLabelDescriptionList"/>
    <dgm:cxn modelId="{103EDA6A-DBB1-4568-8EDC-CBC2E835A058}" type="presParOf" srcId="{262E05F0-D8C9-4EE5-9EFD-61EFCC55040B}" destId="{9D98C1F6-079E-480E-9F88-D7D51CF8EC70}" srcOrd="3" destOrd="0" presId="urn:microsoft.com/office/officeart/2018/2/layout/IconLabelDescriptionList"/>
    <dgm:cxn modelId="{188C3D3B-0CD2-485F-B402-9677AEE75778}" type="presParOf" srcId="{262E05F0-D8C9-4EE5-9EFD-61EFCC55040B}" destId="{A2F7C203-8BBE-49FA-AFF2-FBC926DA0299}"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1C6F1-5457-4419-9AC7-BD1AA00CFC51}">
      <dsp:nvSpPr>
        <dsp:cNvPr id="0" name=""/>
        <dsp:cNvSpPr/>
      </dsp:nvSpPr>
      <dsp:spPr>
        <a:xfrm>
          <a:off x="13896" y="191526"/>
          <a:ext cx="851787" cy="774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76FB8E-44C3-4CF0-94CC-E4E4D329A67C}">
      <dsp:nvSpPr>
        <dsp:cNvPr id="0" name=""/>
        <dsp:cNvSpPr/>
      </dsp:nvSpPr>
      <dsp:spPr>
        <a:xfrm>
          <a:off x="13896" y="1129295"/>
          <a:ext cx="2433677" cy="331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b="1" i="0" kern="1200"/>
            <a:t>Model Selection:</a:t>
          </a:r>
          <a:endParaRPr lang="en-US" sz="1700" kern="1200"/>
        </a:p>
      </dsp:txBody>
      <dsp:txXfrm>
        <a:off x="13896" y="1129295"/>
        <a:ext cx="2433677" cy="331924"/>
      </dsp:txXfrm>
    </dsp:sp>
    <dsp:sp modelId="{B290D923-A104-4A77-AE77-10D455241660}">
      <dsp:nvSpPr>
        <dsp:cNvPr id="0" name=""/>
        <dsp:cNvSpPr/>
      </dsp:nvSpPr>
      <dsp:spPr>
        <a:xfrm>
          <a:off x="13896" y="1537163"/>
          <a:ext cx="2433677" cy="24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GB" sz="1300" b="0" i="0" kern="1200"/>
            <a:t>We chose YOLO v8 for its superior real-time detection capabilities, essential for the dynamic gaming environment of Valorant.</a:t>
          </a:r>
          <a:endParaRPr lang="en-US" sz="1300" kern="1200"/>
        </a:p>
        <a:p>
          <a:pPr marL="0" lvl="0" indent="0" algn="l" defTabSz="577850">
            <a:lnSpc>
              <a:spcPct val="100000"/>
            </a:lnSpc>
            <a:spcBef>
              <a:spcPct val="0"/>
            </a:spcBef>
            <a:spcAft>
              <a:spcPct val="35000"/>
            </a:spcAft>
            <a:buNone/>
          </a:pPr>
          <a:r>
            <a:rPr lang="en-GB" sz="1300" b="0" i="0" kern="1200"/>
            <a:t>Utilized transfer learning to fine-tune a pre-trained YOLO nano model, optimizing it specifically for our project's unique requirements.</a:t>
          </a:r>
          <a:endParaRPr lang="en-US" sz="1300" kern="1200"/>
        </a:p>
        <a:p>
          <a:pPr marL="0" lvl="0" indent="0" algn="l" defTabSz="577850">
            <a:lnSpc>
              <a:spcPct val="100000"/>
            </a:lnSpc>
            <a:spcBef>
              <a:spcPct val="0"/>
            </a:spcBef>
            <a:spcAft>
              <a:spcPct val="35000"/>
            </a:spcAft>
            <a:buNone/>
          </a:pPr>
          <a:r>
            <a:rPr lang="en-GB" sz="1300" b="0" i="0" kern="1200"/>
            <a:t>YOLO v8 outperformed other models in speed and efficiency during our comparative analysis, making it the ideal choice for our real-time application needs.</a:t>
          </a:r>
          <a:endParaRPr lang="en-US" sz="1300" kern="1200"/>
        </a:p>
      </dsp:txBody>
      <dsp:txXfrm>
        <a:off x="13896" y="1537163"/>
        <a:ext cx="2433677" cy="2451538"/>
      </dsp:txXfrm>
    </dsp:sp>
    <dsp:sp modelId="{E39FF1E0-305E-4B4F-B80D-F6BA56B39144}">
      <dsp:nvSpPr>
        <dsp:cNvPr id="0" name=""/>
        <dsp:cNvSpPr/>
      </dsp:nvSpPr>
      <dsp:spPr>
        <a:xfrm>
          <a:off x="2873466" y="191526"/>
          <a:ext cx="851787" cy="774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E0F966-0851-4396-836B-D3BE17001B0E}">
      <dsp:nvSpPr>
        <dsp:cNvPr id="0" name=""/>
        <dsp:cNvSpPr/>
      </dsp:nvSpPr>
      <dsp:spPr>
        <a:xfrm>
          <a:off x="2873466" y="1129295"/>
          <a:ext cx="2433677" cy="331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b="1" i="0" kern="1200"/>
            <a:t>Dataset Creation:</a:t>
          </a:r>
          <a:endParaRPr lang="en-US" sz="1700" kern="1200"/>
        </a:p>
      </dsp:txBody>
      <dsp:txXfrm>
        <a:off x="2873466" y="1129295"/>
        <a:ext cx="2433677" cy="331924"/>
      </dsp:txXfrm>
    </dsp:sp>
    <dsp:sp modelId="{5B7206D4-75F4-44C5-BEB5-6E7A2CFB6632}">
      <dsp:nvSpPr>
        <dsp:cNvPr id="0" name=""/>
        <dsp:cNvSpPr/>
      </dsp:nvSpPr>
      <dsp:spPr>
        <a:xfrm>
          <a:off x="2873466" y="1537163"/>
          <a:ext cx="2433677" cy="24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GB" sz="1300" b="0" i="0" kern="1200"/>
            <a:t>Created a custom dataset from scratch due to the absence of suitable pre-existing data, extracting and manually annotating around 3,000 images from Valorant gameplay.</a:t>
          </a:r>
          <a:endParaRPr lang="en-US" sz="1300" kern="1200"/>
        </a:p>
        <a:p>
          <a:pPr marL="0" lvl="0" indent="0" algn="l" defTabSz="577850">
            <a:lnSpc>
              <a:spcPct val="100000"/>
            </a:lnSpc>
            <a:spcBef>
              <a:spcPct val="0"/>
            </a:spcBef>
            <a:spcAft>
              <a:spcPct val="35000"/>
            </a:spcAft>
            <a:buNone/>
          </a:pPr>
          <a:r>
            <a:rPr lang="en-GB" sz="1300" b="0" i="0" kern="1200"/>
            <a:t>Classified the data into 16 distinct classes representing critical gameplay locations, ensuring comprehensive coverage of tactical spots.</a:t>
          </a:r>
          <a:endParaRPr lang="en-US" sz="1300" kern="1200"/>
        </a:p>
      </dsp:txBody>
      <dsp:txXfrm>
        <a:off x="2873466" y="1537163"/>
        <a:ext cx="2433677" cy="2451538"/>
      </dsp:txXfrm>
    </dsp:sp>
    <dsp:sp modelId="{E25C125A-0439-4BEC-B691-83B1A30CDAF7}">
      <dsp:nvSpPr>
        <dsp:cNvPr id="0" name=""/>
        <dsp:cNvSpPr/>
      </dsp:nvSpPr>
      <dsp:spPr>
        <a:xfrm>
          <a:off x="5733037" y="191526"/>
          <a:ext cx="851787" cy="774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22F155-0916-4D46-A657-8C6B8CF9278E}">
      <dsp:nvSpPr>
        <dsp:cNvPr id="0" name=""/>
        <dsp:cNvSpPr/>
      </dsp:nvSpPr>
      <dsp:spPr>
        <a:xfrm>
          <a:off x="5733037" y="1129295"/>
          <a:ext cx="2433677" cy="331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b="1" i="0" kern="1200"/>
            <a:t>Training and Deployment:</a:t>
          </a:r>
          <a:endParaRPr lang="en-US" sz="1700" kern="1200"/>
        </a:p>
      </dsp:txBody>
      <dsp:txXfrm>
        <a:off x="5733037" y="1129295"/>
        <a:ext cx="2433677" cy="331924"/>
      </dsp:txXfrm>
    </dsp:sp>
    <dsp:sp modelId="{2D71B7EF-9B77-419E-8737-EB711882898C}">
      <dsp:nvSpPr>
        <dsp:cNvPr id="0" name=""/>
        <dsp:cNvSpPr/>
      </dsp:nvSpPr>
      <dsp:spPr>
        <a:xfrm>
          <a:off x="5733037" y="1537163"/>
          <a:ext cx="2433677" cy="24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GB" sz="1300" b="0" i="0" kern="1200"/>
            <a:t>Conducted extensive training over 25 epochs using the Google Colab platform to leverage its powerful computational resources.</a:t>
          </a:r>
          <a:endParaRPr lang="en-US" sz="1300" kern="1200"/>
        </a:p>
        <a:p>
          <a:pPr marL="0" lvl="0" indent="0" algn="l" defTabSz="577850">
            <a:lnSpc>
              <a:spcPct val="100000"/>
            </a:lnSpc>
            <a:spcBef>
              <a:spcPct val="0"/>
            </a:spcBef>
            <a:spcAft>
              <a:spcPct val="35000"/>
            </a:spcAft>
            <a:buNone/>
          </a:pPr>
          <a:r>
            <a:rPr lang="en-GB" sz="1300" b="0" i="0" kern="1200"/>
            <a:t>Exported the trained model weights for deployment on personal systems, enabling real-time, in-game tactical guidance through the Tactical Recon: Valorant Mentor.</a:t>
          </a:r>
          <a:endParaRPr lang="en-US" sz="1300" kern="1200"/>
        </a:p>
        <a:p>
          <a:pPr marL="0" lvl="0" indent="0" algn="l" defTabSz="577850">
            <a:lnSpc>
              <a:spcPct val="100000"/>
            </a:lnSpc>
            <a:spcBef>
              <a:spcPct val="0"/>
            </a:spcBef>
            <a:spcAft>
              <a:spcPct val="35000"/>
            </a:spcAft>
            <a:buNone/>
          </a:pPr>
          <a:r>
            <a:rPr lang="en-GB" sz="1300" b="0" i="0" kern="1200"/>
            <a:t>Post-training, the refined model was deployed into the gaming environment, ready to provide real-time tactical guidance directly to players, effectively reducing the learning curve and enhancing gameplay strategies.</a:t>
          </a:r>
          <a:endParaRPr lang="en-US" sz="1300" kern="1200"/>
        </a:p>
      </dsp:txBody>
      <dsp:txXfrm>
        <a:off x="5733037" y="1537163"/>
        <a:ext cx="2433677" cy="2451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C7861-5823-4F44-93F2-60E90F7A9DB4}">
      <dsp:nvSpPr>
        <dsp:cNvPr id="0" name=""/>
        <dsp:cNvSpPr/>
      </dsp:nvSpPr>
      <dsp:spPr>
        <a:xfrm>
          <a:off x="11545" y="131551"/>
          <a:ext cx="358472" cy="3286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F34D0D-2980-4C7D-86C8-E325B3C27A8E}">
      <dsp:nvSpPr>
        <dsp:cNvPr id="0" name=""/>
        <dsp:cNvSpPr/>
      </dsp:nvSpPr>
      <dsp:spPr>
        <a:xfrm>
          <a:off x="11545"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Model Performance:</a:t>
          </a:r>
          <a:endParaRPr lang="en-US" sz="1400" kern="1200"/>
        </a:p>
      </dsp:txBody>
      <dsp:txXfrm>
        <a:off x="11545" y="583558"/>
        <a:ext cx="1024207" cy="674971"/>
      </dsp:txXfrm>
    </dsp:sp>
    <dsp:sp modelId="{0D32B7B0-54C0-43A2-A7D6-B77474DF51A5}">
      <dsp:nvSpPr>
        <dsp:cNvPr id="0" name=""/>
        <dsp:cNvSpPr/>
      </dsp:nvSpPr>
      <dsp:spPr>
        <a:xfrm>
          <a:off x="11545"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The model demonstrated significant improvements in detection accuracy over the training period, as shown by the descending trend in both training and validation loss graphs.</a:t>
          </a:r>
          <a:endParaRPr lang="en-US" sz="1100" kern="1200"/>
        </a:p>
      </dsp:txBody>
      <dsp:txXfrm>
        <a:off x="11545" y="1315893"/>
        <a:ext cx="1024207" cy="1683862"/>
      </dsp:txXfrm>
    </dsp:sp>
    <dsp:sp modelId="{DFA05F62-7ADC-4D3B-806C-7D942C29B094}">
      <dsp:nvSpPr>
        <dsp:cNvPr id="0" name=""/>
        <dsp:cNvSpPr/>
      </dsp:nvSpPr>
      <dsp:spPr>
        <a:xfrm>
          <a:off x="1214989" y="131551"/>
          <a:ext cx="358472" cy="3286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38D7A6-6662-445B-94C1-B66ACEF48784}">
      <dsp:nvSpPr>
        <dsp:cNvPr id="0" name=""/>
        <dsp:cNvSpPr/>
      </dsp:nvSpPr>
      <dsp:spPr>
        <a:xfrm>
          <a:off x="1214989"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Loss Metrics Overview:</a:t>
          </a:r>
          <a:endParaRPr lang="en-US" sz="1400" kern="1200"/>
        </a:p>
      </dsp:txBody>
      <dsp:txXfrm>
        <a:off x="1214989" y="583558"/>
        <a:ext cx="1024207" cy="674971"/>
      </dsp:txXfrm>
    </dsp:sp>
    <dsp:sp modelId="{754FEC96-D255-4542-BA8D-7D0ACB666F46}">
      <dsp:nvSpPr>
        <dsp:cNvPr id="0" name=""/>
        <dsp:cNvSpPr/>
      </dsp:nvSpPr>
      <dsp:spPr>
        <a:xfrm>
          <a:off x="1214989"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"Both training and validation loss metrics—box loss, class loss, and differential loss—show a steady decrease over the training epochs, indicating continuous improvement in the model's ability to accurately predict and classify objects."</a:t>
          </a:r>
          <a:endParaRPr lang="en-US" sz="1100" kern="1200"/>
        </a:p>
      </dsp:txBody>
      <dsp:txXfrm>
        <a:off x="1214989" y="1315893"/>
        <a:ext cx="1024207" cy="1683862"/>
      </dsp:txXfrm>
    </dsp:sp>
    <dsp:sp modelId="{E412334D-395D-4CB8-AC9E-75CDCCC8EF6D}">
      <dsp:nvSpPr>
        <dsp:cNvPr id="0" name=""/>
        <dsp:cNvSpPr/>
      </dsp:nvSpPr>
      <dsp:spPr>
        <a:xfrm>
          <a:off x="2418433" y="131551"/>
          <a:ext cx="358472" cy="3286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E39B6F-82C2-4C20-8BBF-8D1AB803C384}">
      <dsp:nvSpPr>
        <dsp:cNvPr id="0" name=""/>
        <dsp:cNvSpPr/>
      </dsp:nvSpPr>
      <dsp:spPr>
        <a:xfrm>
          <a:off x="2418433"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Stabilization of Loss Values:</a:t>
          </a:r>
          <a:endParaRPr lang="en-US" sz="1400" kern="1200"/>
        </a:p>
      </dsp:txBody>
      <dsp:txXfrm>
        <a:off x="2418433" y="583558"/>
        <a:ext cx="1024207" cy="674971"/>
      </dsp:txXfrm>
    </dsp:sp>
    <dsp:sp modelId="{71620788-4679-4C81-9784-7CE34F14B83F}">
      <dsp:nvSpPr>
        <dsp:cNvPr id="0" name=""/>
        <dsp:cNvSpPr/>
      </dsp:nvSpPr>
      <dsp:spPr>
        <a:xfrm>
          <a:off x="2418433"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"The smooth trends in the loss graphs signify the model's increasing stability and reliability, with notable consistency between training and validation phases, which helps in preventing overfitting."</a:t>
          </a:r>
          <a:endParaRPr lang="en-US" sz="1100" kern="1200"/>
        </a:p>
      </dsp:txBody>
      <dsp:txXfrm>
        <a:off x="2418433" y="1315893"/>
        <a:ext cx="1024207" cy="1683862"/>
      </dsp:txXfrm>
    </dsp:sp>
    <dsp:sp modelId="{62E79F9F-E814-4AC3-98F2-2D245E603F99}">
      <dsp:nvSpPr>
        <dsp:cNvPr id="0" name=""/>
        <dsp:cNvSpPr/>
      </dsp:nvSpPr>
      <dsp:spPr>
        <a:xfrm>
          <a:off x="3621877" y="131551"/>
          <a:ext cx="358472" cy="3286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6ADFA2-CED7-42EE-8099-8648A938D96B}">
      <dsp:nvSpPr>
        <dsp:cNvPr id="0" name=""/>
        <dsp:cNvSpPr/>
      </dsp:nvSpPr>
      <dsp:spPr>
        <a:xfrm>
          <a:off x="3621877"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F1 Score and Confidence:</a:t>
          </a:r>
          <a:endParaRPr lang="en-US" sz="1400" kern="1200"/>
        </a:p>
      </dsp:txBody>
      <dsp:txXfrm>
        <a:off x="3621877" y="583558"/>
        <a:ext cx="1024207" cy="674971"/>
      </dsp:txXfrm>
    </dsp:sp>
    <dsp:sp modelId="{58344DBD-3BB2-4654-96E3-F432BFC82A3F}">
      <dsp:nvSpPr>
        <dsp:cNvPr id="0" name=""/>
        <dsp:cNvSpPr/>
      </dsp:nvSpPr>
      <dsp:spPr>
        <a:xfrm>
          <a:off x="3621877"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The F1-Confidence curve provided insights into the model's confidence in its predictions, maintaining high F1 scores across varying confidence levels, showcasing a well-calibrated model.</a:t>
          </a:r>
          <a:endParaRPr lang="en-US" sz="1100" kern="1200"/>
        </a:p>
      </dsp:txBody>
      <dsp:txXfrm>
        <a:off x="3621877" y="1315893"/>
        <a:ext cx="1024207" cy="1683862"/>
      </dsp:txXfrm>
    </dsp:sp>
    <dsp:sp modelId="{B4EB1A4D-DFA9-463F-8DF5-88CA2ACF9431}">
      <dsp:nvSpPr>
        <dsp:cNvPr id="0" name=""/>
        <dsp:cNvSpPr/>
      </dsp:nvSpPr>
      <dsp:spPr>
        <a:xfrm>
          <a:off x="4825321" y="131551"/>
          <a:ext cx="358472" cy="3286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15CFCC-6659-4F7D-AB7D-03FA2285D68C}">
      <dsp:nvSpPr>
        <dsp:cNvPr id="0" name=""/>
        <dsp:cNvSpPr/>
      </dsp:nvSpPr>
      <dsp:spPr>
        <a:xfrm>
          <a:off x="4825321"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Precision-Recall Curve:</a:t>
          </a:r>
          <a:endParaRPr lang="en-US" sz="1400" kern="1200"/>
        </a:p>
      </dsp:txBody>
      <dsp:txXfrm>
        <a:off x="4825321" y="583558"/>
        <a:ext cx="1024207" cy="674971"/>
      </dsp:txXfrm>
    </dsp:sp>
    <dsp:sp modelId="{F14176FB-AA12-4FC4-BB41-1DEB47BFD387}">
      <dsp:nvSpPr>
        <dsp:cNvPr id="0" name=""/>
        <dsp:cNvSpPr/>
      </dsp:nvSpPr>
      <dsp:spPr>
        <a:xfrm>
          <a:off x="4825321"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The Precision-Recall curve further highlighted the model's efficiency, especially notable in classes like 'A_Door' and 'B_Site_Box,' with both achieving near-perfect precision scores.</a:t>
          </a:r>
          <a:endParaRPr lang="en-US" sz="1100" kern="1200"/>
        </a:p>
      </dsp:txBody>
      <dsp:txXfrm>
        <a:off x="4825321" y="1315893"/>
        <a:ext cx="1024207" cy="1683862"/>
      </dsp:txXfrm>
    </dsp:sp>
    <dsp:sp modelId="{926B02F0-ABB0-41B6-9D92-471F6FBC9099}">
      <dsp:nvSpPr>
        <dsp:cNvPr id="0" name=""/>
        <dsp:cNvSpPr/>
      </dsp:nvSpPr>
      <dsp:spPr>
        <a:xfrm>
          <a:off x="6028765" y="131551"/>
          <a:ext cx="358472" cy="3286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435E06-C2C5-4FB1-9C29-160B43DEE08B}">
      <dsp:nvSpPr>
        <dsp:cNvPr id="0" name=""/>
        <dsp:cNvSpPr/>
      </dsp:nvSpPr>
      <dsp:spPr>
        <a:xfrm>
          <a:off x="6028765"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Confusion Matrix Analysis:</a:t>
          </a:r>
          <a:endParaRPr lang="en-US" sz="1400" kern="1200"/>
        </a:p>
      </dsp:txBody>
      <dsp:txXfrm>
        <a:off x="6028765" y="583558"/>
        <a:ext cx="1024207" cy="674971"/>
      </dsp:txXfrm>
    </dsp:sp>
    <dsp:sp modelId="{D78634F1-B8E6-443F-9E98-A1E149DDFEE5}">
      <dsp:nvSpPr>
        <dsp:cNvPr id="0" name=""/>
        <dsp:cNvSpPr/>
      </dsp:nvSpPr>
      <dsp:spPr>
        <a:xfrm>
          <a:off x="6028765"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The confusion matrix displayed strong diagonal values indicating high true positive rates, with minimal confusion between classes, underscoring the model's effectiveness in class differentiation.</a:t>
          </a:r>
          <a:endParaRPr lang="en-US" sz="1100" kern="1200"/>
        </a:p>
      </dsp:txBody>
      <dsp:txXfrm>
        <a:off x="6028765" y="1315893"/>
        <a:ext cx="1024207" cy="1683862"/>
      </dsp:txXfrm>
    </dsp:sp>
    <dsp:sp modelId="{2894F53F-9AF8-4C58-9C09-EE2A125B8BC8}">
      <dsp:nvSpPr>
        <dsp:cNvPr id="0" name=""/>
        <dsp:cNvSpPr/>
      </dsp:nvSpPr>
      <dsp:spPr>
        <a:xfrm>
          <a:off x="7232208" y="131551"/>
          <a:ext cx="358472" cy="32867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53E6C9-2E99-48F2-825D-EF24741BE212}">
      <dsp:nvSpPr>
        <dsp:cNvPr id="0" name=""/>
        <dsp:cNvSpPr/>
      </dsp:nvSpPr>
      <dsp:spPr>
        <a:xfrm>
          <a:off x="7232208" y="583558"/>
          <a:ext cx="1024207" cy="67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b="1" kern="1200"/>
            <a:t>Mean Average Precision (mAP):</a:t>
          </a:r>
          <a:endParaRPr lang="en-US" sz="1400" kern="1200"/>
        </a:p>
      </dsp:txBody>
      <dsp:txXfrm>
        <a:off x="7232208" y="583558"/>
        <a:ext cx="1024207" cy="674971"/>
      </dsp:txXfrm>
    </dsp:sp>
    <dsp:sp modelId="{A2F7C203-8BBE-49FA-AFF2-FBC926DA0299}">
      <dsp:nvSpPr>
        <dsp:cNvPr id="0" name=""/>
        <dsp:cNvSpPr/>
      </dsp:nvSpPr>
      <dsp:spPr>
        <a:xfrm>
          <a:off x="7232208" y="1315893"/>
          <a:ext cx="1024207" cy="1683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The model reached an mAP50 (Overall) of 0.941, indicating accuracy in detecting objects with at least 50% overlap with ground truths.</a:t>
          </a:r>
          <a:endParaRPr lang="en-US" sz="1100" kern="1200"/>
        </a:p>
        <a:p>
          <a:pPr marL="0" lvl="0" indent="0" algn="l" defTabSz="488950">
            <a:lnSpc>
              <a:spcPct val="90000"/>
            </a:lnSpc>
            <a:spcBef>
              <a:spcPct val="0"/>
            </a:spcBef>
            <a:spcAft>
              <a:spcPct val="35000"/>
            </a:spcAft>
            <a:buNone/>
          </a:pPr>
          <a:r>
            <a:rPr lang="en-GB" sz="1100" kern="1200"/>
            <a:t>mAP50-95 (Overall) showed a promising result of 0.619, reflecting the model's robustness across various Intersection over Union (IoU) thresholds.</a:t>
          </a:r>
          <a:endParaRPr lang="en-US" sz="1100" kern="1200"/>
        </a:p>
      </dsp:txBody>
      <dsp:txXfrm>
        <a:off x="7232208" y="1315893"/>
        <a:ext cx="1024207" cy="16838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019299" y="1403349"/>
            <a:ext cx="5111752" cy="1136650"/>
          </a:xfrm>
        </p:spPr>
        <p:txBody>
          <a:bodyPr anchor="b">
            <a:noAutofit/>
          </a:bodyPr>
          <a:lstStyle>
            <a:lvl1pPr algn="ctr">
              <a:defRPr sz="9600">
                <a:effectLst/>
              </a:defRPr>
            </a:lvl1pPr>
          </a:lstStyle>
          <a:p>
            <a:r>
              <a:rPr lang="en-US" dirty="0"/>
              <a:t>Click to edit Master title style</a:t>
            </a:r>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D57F1E4F-1CFF-5643-939E-217C01CDF565}" type="slidenum">
              <a:rPr lang="en-US" dirty="0"/>
              <a:pPr/>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5504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9488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299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3556"/>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46510" y="659971"/>
            <a:ext cx="457200" cy="438582"/>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5614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5689" b="0" cap="none"/>
            </a:lvl1pPr>
          </a:lstStyle>
          <a:p>
            <a:r>
              <a:rPr lang="en-US" dirty="0"/>
              <a:t>Click to edit Master title style</a:t>
            </a:r>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98064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4"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646510" y="659971"/>
            <a:ext cx="457200" cy="438582"/>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713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1"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4978">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67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63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53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BFA754-D5C3-4E66-96A6-867B257F58DC}" type="datetimeFigureOut">
              <a:rPr lang="en-US" dirty="0"/>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143257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7822" b="0" cap="none"/>
            </a:lvl1pPr>
          </a:lstStyle>
          <a:p>
            <a:r>
              <a:rPr lang="en-US" dirty="0"/>
              <a:t>Click to edit Master title style</a:t>
            </a:r>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067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194588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792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574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660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777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4978" b="0"/>
            </a:lvl1pPr>
          </a:lstStyle>
          <a:p>
            <a:r>
              <a:rPr lang="en-US" dirty="0"/>
              <a:t>Click to edit Master title style</a:t>
            </a:r>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0667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7/20/2024</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431529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6000" b="-6000"/>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879354" y="1161041"/>
            <a:ext cx="2488826" cy="212832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b="1" dirty="0">
                <a:latin typeface="Roboto"/>
                <a:ea typeface="Roboto"/>
                <a:cs typeface="Roboto"/>
              </a:rPr>
              <a:t>Tactical Recon: </a:t>
            </a:r>
            <a:r>
              <a:rPr lang="en-US" sz="2400" b="1" err="1">
                <a:latin typeface="Roboto"/>
                <a:ea typeface="Roboto"/>
                <a:cs typeface="Roboto"/>
              </a:rPr>
              <a:t>Valorant</a:t>
            </a:r>
            <a:r>
              <a:rPr lang="en-US" sz="2400" b="1" dirty="0">
                <a:latin typeface="Roboto"/>
                <a:ea typeface="Roboto"/>
                <a:cs typeface="Roboto"/>
              </a:rPr>
              <a:t> Mentor</a:t>
            </a:r>
          </a:p>
        </p:txBody>
      </p:sp>
      <p:sp>
        <p:nvSpPr>
          <p:cNvPr id="47" name="Google Shape;47;p15"/>
          <p:cNvSpPr txBox="1">
            <a:spLocks noGrp="1"/>
          </p:cNvSpPr>
          <p:nvPr>
            <p:ph type="subTitle" idx="1"/>
          </p:nvPr>
        </p:nvSpPr>
        <p:spPr>
          <a:xfrm>
            <a:off x="4662442" y="2221142"/>
            <a:ext cx="2525266" cy="661025"/>
          </a:xfrm>
          <a:prstGeom prst="rect">
            <a:avLst/>
          </a:prstGeom>
        </p:spPr>
        <p:txBody>
          <a:bodyPr spcFirstLastPara="1" wrap="square" lIns="91425" tIns="91425" rIns="91425" bIns="91425" anchor="t" anchorCtr="0">
            <a:noAutofit/>
          </a:bodyPr>
          <a:lstStyle/>
          <a:p>
            <a:pPr algn="r"/>
            <a:r>
              <a:rPr lang="en-US" sz="1800" b="1" dirty="0"/>
              <a:t>Neural Knights</a:t>
            </a:r>
          </a:p>
          <a:p>
            <a:pPr algn="r"/>
            <a:r>
              <a:rPr lang="en-US" sz="1400" dirty="0"/>
              <a:t>Dattatreya Kantha </a:t>
            </a:r>
            <a:endParaRPr lang="en-US" sz="3900" dirty="0"/>
          </a:p>
          <a:p>
            <a:pPr algn="r">
              <a:spcBef>
                <a:spcPts val="0"/>
              </a:spcBef>
              <a:spcAft>
                <a:spcPts val="0"/>
              </a:spcAft>
            </a:pPr>
            <a:r>
              <a:rPr lang="en-US" sz="1400" dirty="0"/>
              <a:t>Mayank Tiwari</a:t>
            </a:r>
            <a:endParaRPr lang="en-US" dirty="0"/>
          </a:p>
          <a:p>
            <a:pPr marL="0" lvl="0" indent="0" algn="r" rtl="0">
              <a:spcBef>
                <a:spcPts val="0"/>
              </a:spcBef>
              <a:spcAft>
                <a:spcPts val="0"/>
              </a:spcAft>
              <a:buNone/>
            </a:pPr>
            <a:r>
              <a:rPr lang="en-US" sz="1400" dirty="0"/>
              <a:t>Omkar Mane</a:t>
            </a:r>
          </a:p>
        </p:txBody>
      </p:sp>
      <p:grpSp>
        <p:nvGrpSpPr>
          <p:cNvPr id="48" name="Google Shape;48;p15"/>
          <p:cNvGrpSpPr/>
          <p:nvPr/>
        </p:nvGrpSpPr>
        <p:grpSpPr>
          <a:xfrm>
            <a:off x="1814495" y="1161850"/>
            <a:ext cx="3435980" cy="2834351"/>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0BAB49-521A-4847-8CD2-806C48DFA9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11" name="Straight Connector 10">
            <a:extLst>
              <a:ext uri="{FF2B5EF4-FFF2-40B4-BE49-F238E27FC236}">
                <a16:creationId xmlns:a16="http://schemas.microsoft.com/office/drawing/2014/main" id="{B98F1179-1183-4919-9064-D6B2602184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FA5DA81-4C36-4310-92B7-8BB8D53BBC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AB824190-ED21-4C61-C3B8-8185EC34E046}"/>
              </a:ext>
            </a:extLst>
          </p:cNvPr>
          <p:cNvSpPr>
            <a:spLocks noGrp="1"/>
          </p:cNvSpPr>
          <p:nvPr>
            <p:ph type="title"/>
          </p:nvPr>
        </p:nvSpPr>
        <p:spPr>
          <a:xfrm>
            <a:off x="826964" y="3303639"/>
            <a:ext cx="7492258" cy="791058"/>
          </a:xfrm>
        </p:spPr>
        <p:txBody>
          <a:bodyPr vert="horz" lIns="91440" tIns="45720" rIns="91440" bIns="45720" rtlCol="0" anchor="b">
            <a:normAutofit/>
          </a:bodyPr>
          <a:lstStyle/>
          <a:p>
            <a:pPr>
              <a:lnSpc>
                <a:spcPct val="90000"/>
              </a:lnSpc>
            </a:pPr>
            <a:r>
              <a:rPr lang="en-US" sz="5000"/>
              <a:t>THANK YOU</a:t>
            </a:r>
          </a:p>
        </p:txBody>
      </p:sp>
      <p:sp>
        <p:nvSpPr>
          <p:cNvPr id="15" name="Rectangle 14">
            <a:extLst>
              <a:ext uri="{FF2B5EF4-FFF2-40B4-BE49-F238E27FC236}">
                <a16:creationId xmlns:a16="http://schemas.microsoft.com/office/drawing/2014/main" id="{0487C957-7FC7-4EA7-BDD6-7D6B357C9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7499739" cy="2346259"/>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6CA14D2F-2320-38EB-BAF0-F4D8BE403C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3433" y="1057655"/>
            <a:ext cx="1841906" cy="1841906"/>
          </a:xfrm>
          <a:prstGeom prst="rect">
            <a:avLst/>
          </a:prstGeom>
        </p:spPr>
      </p:pic>
      <p:cxnSp>
        <p:nvCxnSpPr>
          <p:cNvPr id="17" name="Straight Connector 16">
            <a:extLst>
              <a:ext uri="{FF2B5EF4-FFF2-40B4-BE49-F238E27FC236}">
                <a16:creationId xmlns:a16="http://schemas.microsoft.com/office/drawing/2014/main" id="{4C1B9DA3-CEAD-441F-B353-6446DF8FB3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3836" y="4125940"/>
            <a:ext cx="720279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34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idx="4294967295"/>
          </p:nvPr>
        </p:nvSpPr>
        <p:spPr>
          <a:xfrm>
            <a:off x="0" y="82217"/>
            <a:ext cx="8683625" cy="2067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tx1"/>
                </a:solidFill>
                <a:latin typeface="Roboto"/>
                <a:ea typeface="Roboto"/>
                <a:cs typeface="Roboto"/>
              </a:rPr>
              <a:t>Introduction</a:t>
            </a:r>
            <a:endParaRPr lang="en-US" sz="4000" b="1">
              <a:solidFill>
                <a:schemeClr val="tx1"/>
              </a:solidFill>
              <a:latin typeface="Roboto"/>
              <a:ea typeface="Roboto"/>
              <a:cs typeface="Roboto"/>
            </a:endParaRPr>
          </a:p>
        </p:txBody>
      </p:sp>
      <p:grpSp>
        <p:nvGrpSpPr>
          <p:cNvPr id="1922" name="Google Shape;1922;p38"/>
          <p:cNvGrpSpPr/>
          <p:nvPr/>
        </p:nvGrpSpPr>
        <p:grpSpPr>
          <a:xfrm>
            <a:off x="7403897" y="881608"/>
            <a:ext cx="1465851"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sp>
        <p:nvSpPr>
          <p:cNvPr id="12" name="TextBox 11">
            <a:extLst>
              <a:ext uri="{FF2B5EF4-FFF2-40B4-BE49-F238E27FC236}">
                <a16:creationId xmlns:a16="http://schemas.microsoft.com/office/drawing/2014/main" id="{20A91364-3BC3-BE18-059A-A22AFEA10A1E}"/>
              </a:ext>
            </a:extLst>
          </p:cNvPr>
          <p:cNvSpPr txBox="1"/>
          <p:nvPr/>
        </p:nvSpPr>
        <p:spPr>
          <a:xfrm>
            <a:off x="647987" y="383722"/>
            <a:ext cx="6902688"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solidFill>
                <a:srgbClr val="0D0D0D"/>
              </a:solidFill>
              <a:latin typeface="Söhne"/>
            </a:endParaRPr>
          </a:p>
          <a:p>
            <a:endParaRPr lang="en-US" b="1" dirty="0">
              <a:solidFill>
                <a:srgbClr val="0D0D0D"/>
              </a:solidFill>
              <a:latin typeface="Söhne"/>
            </a:endParaRPr>
          </a:p>
          <a:p>
            <a:endParaRPr lang="en-US" b="1" dirty="0">
              <a:solidFill>
                <a:srgbClr val="0D0D0D"/>
              </a:solidFill>
              <a:latin typeface="Söhne"/>
            </a:endParaRPr>
          </a:p>
          <a:p>
            <a:endParaRPr lang="en-US" b="1" dirty="0">
              <a:solidFill>
                <a:srgbClr val="0D0D0D"/>
              </a:solidFill>
              <a:latin typeface="Söhne"/>
            </a:endParaRPr>
          </a:p>
          <a:p>
            <a:r>
              <a:rPr lang="en-US" b="1" dirty="0">
                <a:solidFill>
                  <a:srgbClr val="0D0D0D"/>
                </a:solidFill>
                <a:latin typeface="Söhne"/>
              </a:rPr>
              <a:t>     </a:t>
            </a:r>
            <a:r>
              <a:rPr lang="en-US" b="1" dirty="0">
                <a:solidFill>
                  <a:srgbClr val="0D0D0D"/>
                </a:solidFill>
                <a:latin typeface="Corbel"/>
              </a:rPr>
              <a:t>The </a:t>
            </a:r>
            <a:r>
              <a:rPr lang="en-US" b="1" dirty="0" err="1">
                <a:solidFill>
                  <a:srgbClr val="0D0D0D"/>
                </a:solidFill>
                <a:latin typeface="Corbel"/>
              </a:rPr>
              <a:t>Valorant</a:t>
            </a:r>
            <a:r>
              <a:rPr lang="en-US" b="1" dirty="0">
                <a:solidFill>
                  <a:srgbClr val="0D0D0D"/>
                </a:solidFill>
                <a:latin typeface="Corbel"/>
              </a:rPr>
              <a:t> Map Assistance </a:t>
            </a:r>
            <a:r>
              <a:rPr lang="en-US" b="1" dirty="0" err="1">
                <a:solidFill>
                  <a:srgbClr val="0D0D0D"/>
                </a:solidFill>
                <a:latin typeface="Corbel"/>
              </a:rPr>
              <a:t>System:</a:t>
            </a:r>
            <a:r>
              <a:rPr lang="en-US" sz="1200" dirty="0" err="1">
                <a:solidFill>
                  <a:srgbClr val="0D0D0D"/>
                </a:solidFill>
                <a:latin typeface="Corbel"/>
              </a:rPr>
              <a:t>We</a:t>
            </a:r>
            <a:r>
              <a:rPr lang="en-US" sz="1200" dirty="0">
                <a:solidFill>
                  <a:srgbClr val="0D0D0D"/>
                </a:solidFill>
                <a:latin typeface="Corbel"/>
              </a:rPr>
              <a:t> proudly introduce the completed </a:t>
            </a:r>
            <a:r>
              <a:rPr lang="en-US" sz="1200" dirty="0" err="1">
                <a:solidFill>
                  <a:srgbClr val="0D0D0D"/>
                </a:solidFill>
                <a:latin typeface="Corbel"/>
              </a:rPr>
              <a:t>Valorant</a:t>
            </a:r>
            <a:r>
              <a:rPr lang="en-US" sz="1200" dirty="0">
                <a:solidFill>
                  <a:srgbClr val="0D0D0D"/>
                </a:solidFill>
                <a:latin typeface="Corbel"/>
              </a:rPr>
              <a:t> Map Assistance System—a  tool crafted to simplify the complexities of </a:t>
            </a:r>
            <a:r>
              <a:rPr lang="en-US" sz="1200" dirty="0" err="1">
                <a:solidFill>
                  <a:srgbClr val="0D0D0D"/>
                </a:solidFill>
                <a:latin typeface="Corbel"/>
              </a:rPr>
              <a:t>Valorant</a:t>
            </a:r>
            <a:r>
              <a:rPr lang="en-US" sz="1200" dirty="0">
                <a:solidFill>
                  <a:srgbClr val="0D0D0D"/>
                </a:solidFill>
                <a:latin typeface="Corbel"/>
              </a:rPr>
              <a:t> for both new and experienced players.</a:t>
            </a:r>
            <a:endParaRPr lang="en-US" dirty="0">
              <a:solidFill>
                <a:srgbClr val="0D0D0D"/>
              </a:solidFill>
              <a:latin typeface="Corbel"/>
            </a:endParaRPr>
          </a:p>
          <a:p>
            <a:endParaRPr lang="en-US" sz="1200" dirty="0">
              <a:solidFill>
                <a:srgbClr val="0D0D0D"/>
              </a:solidFill>
              <a:latin typeface="Corbel"/>
            </a:endParaRPr>
          </a:p>
          <a:p>
            <a:r>
              <a:rPr lang="en-US" dirty="0">
                <a:solidFill>
                  <a:srgbClr val="0D0D0D"/>
                </a:solidFill>
                <a:latin typeface="Corbel"/>
              </a:rPr>
              <a:t>      </a:t>
            </a:r>
            <a:r>
              <a:rPr lang="en-US" sz="1200" dirty="0">
                <a:solidFill>
                  <a:srgbClr val="0D0D0D"/>
                </a:solidFill>
                <a:latin typeface="Corbel"/>
              </a:rPr>
              <a:t>This system integrates object detection technologies with interactive interfaces, providing a learning companion that enhances gameplay unlike any other</a:t>
            </a:r>
          </a:p>
          <a:p>
            <a:r>
              <a:rPr lang="en-US" dirty="0">
                <a:solidFill>
                  <a:srgbClr val="0D0D0D"/>
                </a:solidFill>
                <a:latin typeface="Corbel"/>
              </a:rPr>
              <a:t>    </a:t>
            </a:r>
            <a:r>
              <a:rPr lang="en-US" b="1" dirty="0">
                <a:solidFill>
                  <a:srgbClr val="0D0D0D"/>
                </a:solidFill>
                <a:latin typeface="Corbel"/>
              </a:rPr>
              <a:t>  </a:t>
            </a:r>
          </a:p>
          <a:p>
            <a:r>
              <a:rPr lang="en-US" sz="1200" dirty="0">
                <a:solidFill>
                  <a:srgbClr val="0D0D0D"/>
                </a:solidFill>
                <a:latin typeface="Corbel"/>
              </a:rPr>
              <a:t>       Designed to assist players in mastering intricate map layouts and uncovering hidden tactical spots, our system serves as a beacon for strategic acumen.</a:t>
            </a:r>
            <a:r>
              <a:rPr lang="en-US" b="1" dirty="0">
                <a:solidFill>
                  <a:srgbClr val="0D0D0D"/>
                </a:solidFill>
                <a:latin typeface="Corbel"/>
              </a:rPr>
              <a:t>      </a:t>
            </a:r>
            <a:endParaRPr lang="en-US">
              <a:latin typeface="Corbel"/>
            </a:endParaRPr>
          </a:p>
          <a:p>
            <a:r>
              <a:rPr lang="en-US" b="1" dirty="0">
                <a:solidFill>
                  <a:srgbClr val="0D0D0D"/>
                </a:solidFill>
                <a:latin typeface="Corbel"/>
              </a:rPr>
              <a:t>       </a:t>
            </a:r>
            <a:endParaRPr lang="en-US">
              <a:latin typeface="Corbel"/>
            </a:endParaRPr>
          </a:p>
          <a:p>
            <a:r>
              <a:rPr lang="en-US" sz="1200" dirty="0">
                <a:solidFill>
                  <a:srgbClr val="0D0D0D"/>
                </a:solidFill>
                <a:latin typeface="Corbel"/>
              </a:rPr>
              <a:t>     Our platform offers real-time, adaptive feedback and strategic guidance, empowering players to navigate and dominate in </a:t>
            </a:r>
            <a:r>
              <a:rPr lang="en-US" sz="1200" err="1">
                <a:solidFill>
                  <a:srgbClr val="0D0D0D"/>
                </a:solidFill>
                <a:latin typeface="Corbel"/>
              </a:rPr>
              <a:t>Valorant</a:t>
            </a:r>
            <a:r>
              <a:rPr lang="en-US" sz="1200" dirty="0">
                <a:solidFill>
                  <a:srgbClr val="0D0D0D"/>
                </a:solidFill>
                <a:latin typeface="Corbel"/>
              </a:rPr>
              <a:t> with confidence and skill.</a:t>
            </a:r>
            <a:endParaRPr lang="en-US">
              <a:latin typeface="Corbel"/>
            </a:endParaRPr>
          </a:p>
          <a:p>
            <a:r>
              <a:rPr lang="en-US" b="1" dirty="0">
                <a:solidFill>
                  <a:srgbClr val="0D0D0D"/>
                </a:solidFill>
                <a:latin typeface="Corbel"/>
              </a:rPr>
              <a:t>       </a:t>
            </a:r>
            <a:r>
              <a:rPr lang="en-US" dirty="0">
                <a:solidFill>
                  <a:srgbClr val="0D0D0D"/>
                </a:solidFill>
                <a:latin typeface="Corbel"/>
              </a:rPr>
              <a:t>    </a:t>
            </a:r>
            <a:r>
              <a:rPr lang="en-US" b="1" dirty="0">
                <a:solidFill>
                  <a:srgbClr val="0D0D0D"/>
                </a:solidFill>
                <a:latin typeface="Corbel"/>
              </a:rPr>
              <a:t>  </a:t>
            </a:r>
            <a:endParaRPr lang="en-US">
              <a:latin typeface="Corbel"/>
            </a:endParaRPr>
          </a:p>
          <a:p>
            <a:r>
              <a:rPr lang="en-US" b="1" dirty="0">
                <a:solidFill>
                  <a:srgbClr val="0D0D0D"/>
                </a:solidFill>
                <a:latin typeface="Corbel"/>
              </a:rPr>
              <a:t>     </a:t>
            </a:r>
            <a:r>
              <a:rPr lang="en-US" sz="1200" dirty="0">
                <a:solidFill>
                  <a:srgbClr val="0D0D0D"/>
                </a:solidFill>
                <a:latin typeface="Corbel"/>
              </a:rPr>
              <a:t>Join us as we venture into this transformative journey, redefining how new players engage with </a:t>
            </a:r>
            <a:r>
              <a:rPr lang="en-US" sz="1200" dirty="0" err="1">
                <a:solidFill>
                  <a:srgbClr val="0D0D0D"/>
                </a:solidFill>
                <a:latin typeface="Corbel"/>
              </a:rPr>
              <a:t>Valorant</a:t>
            </a:r>
            <a:r>
              <a:rPr lang="en-US" sz="1200" dirty="0">
                <a:solidFill>
                  <a:srgbClr val="0D0D0D"/>
                </a:solidFill>
                <a:latin typeface="Corbel"/>
              </a:rPr>
              <a:t>, and enjoy a dynamic visual evolution of a </a:t>
            </a:r>
            <a:r>
              <a:rPr lang="en-US" sz="1200" dirty="0" err="1">
                <a:solidFill>
                  <a:srgbClr val="0D0D0D"/>
                </a:solidFill>
                <a:latin typeface="Corbel"/>
              </a:rPr>
              <a:t>Valorant</a:t>
            </a:r>
            <a:r>
              <a:rPr lang="en-US" sz="1200" dirty="0">
                <a:solidFill>
                  <a:srgbClr val="0D0D0D"/>
                </a:solidFill>
                <a:latin typeface="Corbel"/>
              </a:rPr>
              <a:t> map—from basic outlines to detailed strategic points—highlighting the system's functionality and impact.</a:t>
            </a:r>
            <a:endParaRPr lang="en-US">
              <a:latin typeface="Corbel"/>
            </a:endParaRPr>
          </a:p>
        </p:txBody>
      </p:sp>
      <p:sp>
        <p:nvSpPr>
          <p:cNvPr id="21" name="Oval 20">
            <a:extLst>
              <a:ext uri="{FF2B5EF4-FFF2-40B4-BE49-F238E27FC236}">
                <a16:creationId xmlns:a16="http://schemas.microsoft.com/office/drawing/2014/main" id="{D44A1866-D179-1ECE-C0D4-C973C8770549}"/>
              </a:ext>
            </a:extLst>
          </p:cNvPr>
          <p:cNvSpPr/>
          <p:nvPr/>
        </p:nvSpPr>
        <p:spPr>
          <a:xfrm>
            <a:off x="707555" y="1334239"/>
            <a:ext cx="141800" cy="14609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1E78CA1-6602-4169-7760-7429717D8525}"/>
              </a:ext>
            </a:extLst>
          </p:cNvPr>
          <p:cNvSpPr/>
          <p:nvPr/>
        </p:nvSpPr>
        <p:spPr>
          <a:xfrm>
            <a:off x="723361" y="2100358"/>
            <a:ext cx="128909" cy="13320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32567FB-EC14-8E90-EEA5-3824377184CB}"/>
              </a:ext>
            </a:extLst>
          </p:cNvPr>
          <p:cNvSpPr/>
          <p:nvPr/>
        </p:nvSpPr>
        <p:spPr>
          <a:xfrm>
            <a:off x="719811" y="2662891"/>
            <a:ext cx="133206" cy="13320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8378F34F-4620-B408-C437-42820F6A0549}"/>
              </a:ext>
            </a:extLst>
          </p:cNvPr>
          <p:cNvSpPr/>
          <p:nvPr/>
        </p:nvSpPr>
        <p:spPr>
          <a:xfrm>
            <a:off x="694778" y="3288756"/>
            <a:ext cx="150393" cy="15898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EEE3B72-36A7-6292-DC36-054B133D7205}"/>
              </a:ext>
            </a:extLst>
          </p:cNvPr>
          <p:cNvSpPr/>
          <p:nvPr/>
        </p:nvSpPr>
        <p:spPr>
          <a:xfrm>
            <a:off x="711964" y="3859508"/>
            <a:ext cx="133206" cy="15898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521815" y="1089001"/>
            <a:ext cx="2057400" cy="109935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327510" y="1162049"/>
            <a:ext cx="2349765" cy="1286832"/>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36502" y="1164800"/>
            <a:ext cx="2223094" cy="1510897"/>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752406" y="-111020"/>
            <a:ext cx="7420043" cy="781351"/>
          </a:xfrm>
          <a:prstGeom prst="rect">
            <a:avLst/>
          </a:prstGeom>
        </p:spPr>
        <p:txBody>
          <a:bodyPr spcFirstLastPara="1" wrap="square" lIns="91425" tIns="91425" rIns="91425" bIns="91425" anchor="ctr" anchorCtr="0">
            <a:noAutofit/>
          </a:bodyPr>
          <a:lstStyle/>
          <a:p>
            <a:pPr>
              <a:spcBef>
                <a:spcPts val="0"/>
              </a:spcBef>
            </a:pPr>
            <a:r>
              <a:rPr lang="en" sz="4000" b="1" dirty="0">
                <a:latin typeface="Fira Sans"/>
              </a:rPr>
              <a:t>Objectives</a:t>
            </a:r>
            <a:br>
              <a:rPr lang="en" sz="4000" dirty="0">
                <a:latin typeface="Forte"/>
              </a:rPr>
            </a:br>
            <a:r>
              <a:rPr lang="en" sz="1400" b="1" dirty="0">
                <a:solidFill>
                  <a:srgbClr val="0D0D0D"/>
                </a:solidFill>
                <a:latin typeface="Sagona Book"/>
                <a:ea typeface="+mj-lt"/>
                <a:cs typeface="+mj-lt"/>
              </a:rPr>
              <a:t>Transforming </a:t>
            </a:r>
            <a:r>
              <a:rPr lang="en" sz="1400" b="1" err="1">
                <a:solidFill>
                  <a:srgbClr val="0D0D0D"/>
                </a:solidFill>
                <a:latin typeface="Sagona Book"/>
                <a:ea typeface="+mj-lt"/>
                <a:cs typeface="+mj-lt"/>
              </a:rPr>
              <a:t>Valorant</a:t>
            </a:r>
            <a:r>
              <a:rPr lang="en" sz="1400" b="1" dirty="0">
                <a:solidFill>
                  <a:srgbClr val="0D0D0D"/>
                </a:solidFill>
                <a:latin typeface="Sagona Book"/>
                <a:ea typeface="+mj-lt"/>
                <a:cs typeface="+mj-lt"/>
              </a:rPr>
              <a:t> Gameplay with Precision and Insight</a:t>
            </a:r>
            <a:endParaRPr lang="en-US" sz="1400" b="1">
              <a:latin typeface="Sagona Book"/>
            </a:endParaRPr>
          </a:p>
        </p:txBody>
      </p:sp>
      <p:grpSp>
        <p:nvGrpSpPr>
          <p:cNvPr id="2316" name="Google Shape;2316;p45"/>
          <p:cNvGrpSpPr/>
          <p:nvPr/>
        </p:nvGrpSpPr>
        <p:grpSpPr>
          <a:xfrm>
            <a:off x="6166997" y="856730"/>
            <a:ext cx="2670790" cy="1329849"/>
            <a:chOff x="6166997" y="856730"/>
            <a:chExt cx="2670790" cy="1329849"/>
          </a:xfrm>
        </p:grpSpPr>
        <p:sp>
          <p:nvSpPr>
            <p:cNvPr id="2317" name="Google Shape;2317;p45"/>
            <p:cNvSpPr/>
            <p:nvPr/>
          </p:nvSpPr>
          <p:spPr>
            <a:xfrm>
              <a:off x="7379250" y="856730"/>
              <a:ext cx="519600" cy="435855"/>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18" name="Google Shape;2318;p45"/>
            <p:cNvSpPr txBox="1"/>
            <p:nvPr/>
          </p:nvSpPr>
          <p:spPr>
            <a:xfrm>
              <a:off x="6484404" y="1248519"/>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a:ea typeface="Fira Sans Extra Condensed"/>
                  <a:cs typeface="Fira Sans Extra Condensed"/>
                  <a:sym typeface="Fira Sans Extra Condensed"/>
                </a:rPr>
                <a:t>Tactical Awareness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19" name="Google Shape;2319;p45"/>
            <p:cNvSpPr txBox="1"/>
            <p:nvPr/>
          </p:nvSpPr>
          <p:spPr>
            <a:xfrm>
              <a:off x="6166997" y="1835983"/>
              <a:ext cx="2670790" cy="3505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a:ea typeface="Roboto"/>
                  <a:cs typeface="Roboto"/>
                  <a:sym typeface="Roboto"/>
                </a:rPr>
                <a:t>Tactical awareness by providing real-time feedback on strategic positioning and potential threat areas</a:t>
              </a:r>
              <a:endParaRPr dirty="0">
                <a:latin typeface="Roboto"/>
                <a:ea typeface="Roboto"/>
                <a:cs typeface="Roboto"/>
                <a:sym typeface="Roboto"/>
              </a:endParaRPr>
            </a:p>
          </p:txBody>
        </p:sp>
      </p:grpSp>
      <p:grpSp>
        <p:nvGrpSpPr>
          <p:cNvPr id="2320" name="Google Shape;2320;p45"/>
          <p:cNvGrpSpPr/>
          <p:nvPr/>
        </p:nvGrpSpPr>
        <p:grpSpPr>
          <a:xfrm>
            <a:off x="3520260" y="848136"/>
            <a:ext cx="2064932" cy="1249733"/>
            <a:chOff x="3520260" y="934075"/>
            <a:chExt cx="2086379" cy="876156"/>
          </a:xfrm>
        </p:grpSpPr>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322" name="Google Shape;2322;p45"/>
            <p:cNvSpPr txBox="1"/>
            <p:nvPr/>
          </p:nvSpPr>
          <p:spPr>
            <a:xfrm>
              <a:off x="3528465" y="1296555"/>
              <a:ext cx="2078174" cy="2059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a:ea typeface="Fira Sans Extra Condensed"/>
                  <a:cs typeface="Fira Sans Extra Condensed"/>
                  <a:sym typeface="Fira Sans Extra Condensed"/>
                </a:rPr>
                <a:t>Map Familiarization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23" name="Google Shape;2323;p45"/>
            <p:cNvSpPr txBox="1"/>
            <p:nvPr/>
          </p:nvSpPr>
          <p:spPr>
            <a:xfrm>
              <a:off x="3520260" y="1409419"/>
              <a:ext cx="2057400" cy="400812"/>
            </a:xfrm>
            <a:prstGeom prst="rect">
              <a:avLst/>
            </a:prstGeom>
            <a:noFill/>
            <a:ln>
              <a:noFill/>
            </a:ln>
          </p:spPr>
          <p:txBody>
            <a:bodyPr spcFirstLastPara="1" wrap="square" lIns="91425" tIns="91425" rIns="91425" bIns="91425" anchor="ctr" anchorCtr="0">
              <a:noAutofit/>
            </a:bodyPr>
            <a:lstStyle/>
            <a:p>
              <a:pPr algn="ctr"/>
              <a:r>
                <a:rPr lang="en-US" dirty="0">
                  <a:latin typeface="Roboto"/>
                  <a:ea typeface="Roboto"/>
                  <a:cs typeface="Roboto"/>
                </a:rPr>
                <a:t> Assist in learning map layouts and landmarks</a:t>
              </a:r>
              <a:endParaRPr lang="en-US">
                <a:latin typeface="Roboto"/>
                <a:ea typeface="Roboto"/>
                <a:cs typeface="Roboto"/>
              </a:endParaRPr>
            </a:p>
          </p:txBody>
        </p:sp>
      </p:grpSp>
      <p:grpSp>
        <p:nvGrpSpPr>
          <p:cNvPr id="2324" name="Google Shape;2324;p45"/>
          <p:cNvGrpSpPr/>
          <p:nvPr/>
        </p:nvGrpSpPr>
        <p:grpSpPr>
          <a:xfrm>
            <a:off x="294257" y="775088"/>
            <a:ext cx="2528769" cy="1505527"/>
            <a:chOff x="296908" y="850771"/>
            <a:chExt cx="2562499" cy="1195484"/>
          </a:xfrm>
        </p:grpSpPr>
        <p:sp>
          <p:nvSpPr>
            <p:cNvPr id="2325" name="Google Shape;2325;p45"/>
            <p:cNvSpPr txBox="1"/>
            <p:nvPr/>
          </p:nvSpPr>
          <p:spPr>
            <a:xfrm>
              <a:off x="296908" y="1221394"/>
              <a:ext cx="2562499" cy="2085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a:ea typeface="Fira Sans Extra Condensed"/>
                  <a:cs typeface="Fira Sans Extra Condensed"/>
                  <a:sym typeface="Fira Sans Extra Condensed"/>
                </a:rPr>
                <a:t>Tactical Spot Detection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26" name="Google Shape;2326;p45"/>
            <p:cNvSpPr txBox="1"/>
            <p:nvPr/>
          </p:nvSpPr>
          <p:spPr>
            <a:xfrm>
              <a:off x="469842" y="1344693"/>
              <a:ext cx="2235925" cy="701562"/>
            </a:xfrm>
            <a:prstGeom prst="rect">
              <a:avLst/>
            </a:prstGeom>
            <a:noFill/>
            <a:ln>
              <a:noFill/>
            </a:ln>
          </p:spPr>
          <p:txBody>
            <a:bodyPr spcFirstLastPara="1" wrap="square" lIns="91425" tIns="91425" rIns="91425" bIns="91425" anchor="ctr" anchorCtr="0">
              <a:noAutofit/>
            </a:bodyPr>
            <a:lstStyle/>
            <a:p>
              <a:pPr algn="ctr"/>
              <a:endParaRPr lang="en-US" sz="1200" dirty="0">
                <a:solidFill>
                  <a:srgbClr val="0D0D0D"/>
                </a:solidFill>
                <a:ea typeface="Roboto"/>
              </a:endParaRPr>
            </a:p>
            <a:p>
              <a:pPr algn="ctr"/>
              <a:r>
                <a:rPr lang="en-US" sz="1200" dirty="0">
                  <a:solidFill>
                    <a:srgbClr val="0D0D0D"/>
                  </a:solidFill>
                  <a:ea typeface="Roboto"/>
                </a:rPr>
                <a:t>Pioneering an advanced object detection system to illuminate key tactical locations, granting players a crucial strategic advantage</a:t>
              </a:r>
              <a:r>
                <a:rPr lang="en-US" sz="1050" dirty="0">
                  <a:solidFill>
                    <a:srgbClr val="0D0D0D"/>
                  </a:solidFill>
                  <a:ea typeface="Roboto"/>
                </a:rPr>
                <a:t>.</a:t>
              </a:r>
              <a:endParaRPr lang="en-US" sz="1050"/>
            </a:p>
          </p:txBody>
        </p:sp>
        <p:sp>
          <p:nvSpPr>
            <p:cNvPr id="2327" name="Google Shape;2327;p45"/>
            <p:cNvSpPr/>
            <p:nvPr/>
          </p:nvSpPr>
          <p:spPr>
            <a:xfrm>
              <a:off x="1226100" y="850771"/>
              <a:ext cx="519600" cy="38139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473038" y="3233599"/>
            <a:ext cx="2204237" cy="1349739"/>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66725" y="3233599"/>
            <a:ext cx="2131074" cy="1357279"/>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473038" y="3005625"/>
            <a:ext cx="2213762" cy="1525425"/>
            <a:chOff x="6473038" y="3005625"/>
            <a:chExt cx="2213762" cy="1525425"/>
          </a:xfrm>
        </p:grpSpPr>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2" name="Google Shape;2332;p45"/>
            <p:cNvSpPr txBox="1"/>
            <p:nvPr/>
          </p:nvSpPr>
          <p:spPr>
            <a:xfrm>
              <a:off x="6629400" y="34160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a:ea typeface="Fira Sans Extra Condensed"/>
                  <a:cs typeface="Fira Sans Extra Condensed"/>
                  <a:sym typeface="Fira Sans Extra Condensed"/>
                </a:rPr>
                <a:t>Interactive Learning </a:t>
              </a:r>
              <a:endParaRPr sz="1800" b="1" dirty="0">
                <a:latin typeface="Fira Sans Extra Condensed"/>
                <a:ea typeface="Fira Sans Extra Condensed"/>
                <a:cs typeface="Fira Sans Extra Condensed"/>
                <a:sym typeface="Fira Sans Extra Condensed"/>
              </a:endParaRPr>
            </a:p>
          </p:txBody>
        </p:sp>
        <p:sp>
          <p:nvSpPr>
            <p:cNvPr id="2333" name="Google Shape;2333;p45"/>
            <p:cNvSpPr txBox="1"/>
            <p:nvPr/>
          </p:nvSpPr>
          <p:spPr>
            <a:xfrm>
              <a:off x="6473038" y="3755499"/>
              <a:ext cx="2213762" cy="7755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a:ea typeface="Roboto"/>
                  <a:cs typeface="Roboto"/>
                  <a:sym typeface="Roboto"/>
                </a:rPr>
                <a:t>Receive informative tooltips or tactical strategies</a:t>
              </a:r>
              <a:endParaRPr dirty="0">
                <a:latin typeface="Roboto"/>
                <a:ea typeface="Roboto"/>
                <a:cs typeface="Roboto"/>
                <a:sym typeface="Roboto"/>
              </a:endParaRPr>
            </a:p>
          </p:txBody>
        </p:sp>
      </p:grpSp>
      <p:grpSp>
        <p:nvGrpSpPr>
          <p:cNvPr id="2334" name="Google Shape;2334;p45"/>
          <p:cNvGrpSpPr/>
          <p:nvPr/>
        </p:nvGrpSpPr>
        <p:grpSpPr>
          <a:xfrm>
            <a:off x="457200" y="3005625"/>
            <a:ext cx="2202395" cy="1463411"/>
            <a:chOff x="457200" y="3005625"/>
            <a:chExt cx="2202395" cy="1463411"/>
          </a:xfrm>
        </p:grpSpPr>
        <p:sp>
          <p:nvSpPr>
            <p:cNvPr id="2335" name="Google Shape;2335;p45"/>
            <p:cNvSpPr txBox="1"/>
            <p:nvPr/>
          </p:nvSpPr>
          <p:spPr>
            <a:xfrm>
              <a:off x="457201" y="34160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000000"/>
                  </a:solidFill>
                  <a:latin typeface="Fira Sans Extra Condensed"/>
                  <a:ea typeface="Fira Sans Extra Condensed"/>
                  <a:cs typeface="Fira Sans Extra Condensed"/>
                  <a:sym typeface="Fira Sans Extra Condensed"/>
                </a:rPr>
                <a:t>Guided Gameplay</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36" name="Google Shape;2336;p45"/>
            <p:cNvSpPr txBox="1"/>
            <p:nvPr/>
          </p:nvSpPr>
          <p:spPr>
            <a:xfrm>
              <a:off x="457200" y="3757649"/>
              <a:ext cx="2202395" cy="71138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a:ea typeface="Roboto"/>
                  <a:cs typeface="Roboto"/>
                  <a:sym typeface="Roboto"/>
                </a:rPr>
                <a:t>Guide new players through map exploration and gameplay scenarios, offering suggestions </a:t>
              </a:r>
              <a:endParaRPr dirty="0">
                <a:latin typeface="Roboto"/>
                <a:ea typeface="Roboto"/>
                <a:cs typeface="Roboto"/>
                <a:sym typeface="Roboto"/>
              </a:endParaRPr>
            </a:p>
          </p:txBody>
        </p:sp>
        <p:sp>
          <p:nvSpPr>
            <p:cNvPr id="233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2338" name="Google Shape;2338;p45"/>
          <p:cNvGrpSpPr/>
          <p:nvPr/>
        </p:nvGrpSpPr>
        <p:grpSpPr>
          <a:xfrm>
            <a:off x="3120456" y="2458014"/>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21"/>
          <p:cNvGrpSpPr/>
          <p:nvPr/>
        </p:nvGrpSpPr>
        <p:grpSpPr>
          <a:xfrm>
            <a:off x="465795" y="400146"/>
            <a:ext cx="4016687" cy="2136440"/>
            <a:chOff x="457200" y="1036100"/>
            <a:chExt cx="3039160" cy="1440328"/>
          </a:xfrm>
        </p:grpSpPr>
        <p:sp>
          <p:nvSpPr>
            <p:cNvPr id="591" name="Google Shape;591;p21"/>
            <p:cNvSpPr/>
            <p:nvPr/>
          </p:nvSpPr>
          <p:spPr>
            <a:xfrm>
              <a:off x="457200" y="1036100"/>
              <a:ext cx="2628900" cy="1440328"/>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2839840" y="1311425"/>
              <a:ext cx="656520" cy="62477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sp>
        <p:nvSpPr>
          <p:cNvPr id="593" name="Google Shape;593;p21"/>
          <p:cNvSpPr txBox="1">
            <a:spLocks noGrp="1"/>
          </p:cNvSpPr>
          <p:nvPr>
            <p:ph type="title"/>
          </p:nvPr>
        </p:nvSpPr>
        <p:spPr>
          <a:xfrm>
            <a:off x="971552" y="-1399004"/>
            <a:ext cx="7200897" cy="32080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latin typeface="Roboto"/>
                <a:ea typeface="Roboto"/>
                <a:cs typeface="Roboto"/>
              </a:rPr>
              <a:t>Data Utilization</a:t>
            </a:r>
          </a:p>
        </p:txBody>
      </p:sp>
      <p:grpSp>
        <p:nvGrpSpPr>
          <p:cNvPr id="594" name="Google Shape;594;p21"/>
          <p:cNvGrpSpPr/>
          <p:nvPr/>
        </p:nvGrpSpPr>
        <p:grpSpPr>
          <a:xfrm>
            <a:off x="6705578" y="1030908"/>
            <a:ext cx="1981191" cy="3701042"/>
            <a:chOff x="4572000" y="1208850"/>
            <a:chExt cx="1885951" cy="3523124"/>
          </a:xfrm>
        </p:grpSpPr>
        <p:sp>
          <p:nvSpPr>
            <p:cNvPr id="595" name="Google Shape;595;p21"/>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1"/>
          <p:cNvGrpSpPr/>
          <p:nvPr/>
        </p:nvGrpSpPr>
        <p:grpSpPr>
          <a:xfrm>
            <a:off x="4648173" y="938443"/>
            <a:ext cx="2943277" cy="1010845"/>
            <a:chOff x="4648173" y="1278038"/>
            <a:chExt cx="2943277" cy="671250"/>
          </a:xfrm>
        </p:grpSpPr>
        <p:sp>
          <p:nvSpPr>
            <p:cNvPr id="607" name="Google Shape;607;p21"/>
            <p:cNvSpPr/>
            <p:nvPr/>
          </p:nvSpPr>
          <p:spPr>
            <a:xfrm>
              <a:off x="6986950" y="131142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nvGrpSpPr>
            <p:cNvPr id="608" name="Google Shape;608;p21"/>
            <p:cNvGrpSpPr/>
            <p:nvPr/>
          </p:nvGrpSpPr>
          <p:grpSpPr>
            <a:xfrm>
              <a:off x="4648173" y="1278038"/>
              <a:ext cx="1981204" cy="671250"/>
              <a:chOff x="6053048" y="700371"/>
              <a:chExt cx="1981204" cy="671250"/>
            </a:xfrm>
          </p:grpSpPr>
          <p:sp>
            <p:nvSpPr>
              <p:cNvPr id="609" name="Google Shape;609;p21"/>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Duplicate Removal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10" name="Google Shape;610;p21"/>
              <p:cNvSpPr txBox="1"/>
              <p:nvPr/>
            </p:nvSpPr>
            <p:spPr>
              <a:xfrm>
                <a:off x="6053048" y="994167"/>
                <a:ext cx="1981200" cy="3774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Eliminate duplicate images or near-duplicate screenshots </a:t>
                </a:r>
                <a:endParaRPr dirty="0">
                  <a:latin typeface="Roboto"/>
                  <a:ea typeface="Roboto"/>
                  <a:cs typeface="Roboto"/>
                  <a:sym typeface="Roboto"/>
                </a:endParaRPr>
              </a:p>
            </p:txBody>
          </p:sp>
        </p:grpSp>
      </p:grpSp>
      <p:grpSp>
        <p:nvGrpSpPr>
          <p:cNvPr id="611" name="Google Shape;611;p21"/>
          <p:cNvGrpSpPr/>
          <p:nvPr/>
        </p:nvGrpSpPr>
        <p:grpSpPr>
          <a:xfrm>
            <a:off x="3249389" y="2118997"/>
            <a:ext cx="2943277" cy="816292"/>
            <a:chOff x="3486123" y="2405267"/>
            <a:chExt cx="2943277" cy="816292"/>
          </a:xfrm>
        </p:grpSpPr>
        <p:sp>
          <p:nvSpPr>
            <p:cNvPr id="612" name="Google Shape;612;p21"/>
            <p:cNvSpPr/>
            <p:nvPr/>
          </p:nvSpPr>
          <p:spPr>
            <a:xfrm>
              <a:off x="5824900" y="2477850"/>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nvGrpSpPr>
            <p:cNvPr id="613" name="Google Shape;613;p21"/>
            <p:cNvGrpSpPr/>
            <p:nvPr/>
          </p:nvGrpSpPr>
          <p:grpSpPr>
            <a:xfrm>
              <a:off x="3486123" y="2405267"/>
              <a:ext cx="2036523" cy="816292"/>
              <a:chOff x="6053048" y="661175"/>
              <a:chExt cx="2036523" cy="816292"/>
            </a:xfrm>
          </p:grpSpPr>
          <p:sp>
            <p:nvSpPr>
              <p:cNvPr id="614" name="Google Shape;614;p21"/>
              <p:cNvSpPr txBox="1"/>
              <p:nvPr/>
            </p:nvSpPr>
            <p:spPr>
              <a:xfrm>
                <a:off x="6053048" y="661175"/>
                <a:ext cx="2036523"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Image Augmentation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15" name="Google Shape;615;p21"/>
              <p:cNvSpPr txBox="1"/>
              <p:nvPr/>
            </p:nvSpPr>
            <p:spPr>
              <a:xfrm>
                <a:off x="6053048" y="1039821"/>
                <a:ext cx="1981200" cy="4376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Apply transformations such as rotation, scaling, flipping</a:t>
                </a:r>
                <a:endParaRPr dirty="0">
                  <a:latin typeface="Roboto"/>
                  <a:ea typeface="Roboto"/>
                  <a:cs typeface="Roboto"/>
                  <a:sym typeface="Roboto"/>
                </a:endParaRPr>
              </a:p>
            </p:txBody>
          </p:sp>
        </p:grpSp>
      </p:grpSp>
      <p:grpSp>
        <p:nvGrpSpPr>
          <p:cNvPr id="616" name="Google Shape;616;p21"/>
          <p:cNvGrpSpPr/>
          <p:nvPr/>
        </p:nvGrpSpPr>
        <p:grpSpPr>
          <a:xfrm>
            <a:off x="1854194" y="3159431"/>
            <a:ext cx="2943273" cy="725857"/>
            <a:chOff x="3486127" y="2474540"/>
            <a:chExt cx="2943273" cy="725857"/>
          </a:xfrm>
        </p:grpSpPr>
        <p:sp>
          <p:nvSpPr>
            <p:cNvPr id="617" name="Google Shape;617;p21"/>
            <p:cNvSpPr/>
            <p:nvPr/>
          </p:nvSpPr>
          <p:spPr>
            <a:xfrm>
              <a:off x="5824900" y="2477850"/>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nvGrpSpPr>
            <p:cNvPr id="618" name="Google Shape;618;p21"/>
            <p:cNvGrpSpPr/>
            <p:nvPr/>
          </p:nvGrpSpPr>
          <p:grpSpPr>
            <a:xfrm>
              <a:off x="3486127" y="2474540"/>
              <a:ext cx="2140187" cy="725857"/>
              <a:chOff x="6053052" y="730448"/>
              <a:chExt cx="2140187" cy="725857"/>
            </a:xfrm>
          </p:grpSpPr>
          <p:sp>
            <p:nvSpPr>
              <p:cNvPr id="619" name="Google Shape;619;p21"/>
              <p:cNvSpPr txBox="1"/>
              <p:nvPr/>
            </p:nvSpPr>
            <p:spPr>
              <a:xfrm>
                <a:off x="6053052" y="730448"/>
                <a:ext cx="2140187" cy="228675"/>
              </a:xfrm>
              <a:prstGeom prst="rect">
                <a:avLst/>
              </a:prstGeom>
              <a:noFill/>
              <a:ln>
                <a:noFill/>
              </a:ln>
            </p:spPr>
            <p:txBody>
              <a:bodyPr spcFirstLastPara="1" wrap="square" lIns="91425" tIns="91425" rIns="91425" bIns="91425" anchor="ctr" anchorCtr="0">
                <a:noAutofit/>
              </a:bodyPr>
              <a:lstStyle/>
              <a:p>
                <a:r>
                  <a:rPr lang="en-US" sz="1800" b="1" dirty="0">
                    <a:latin typeface="Fira Sans Extra Condensed"/>
                    <a:ea typeface="Fira Sans Extra Condensed"/>
                    <a:cs typeface="Fira Sans Extra Condensed"/>
                    <a:sym typeface="Fira Sans Extra Condensed"/>
                  </a:rPr>
                  <a:t>    Color Augmentation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20" name="Google Shape;620;p21"/>
              <p:cNvSpPr txBox="1"/>
              <p:nvPr/>
            </p:nvSpPr>
            <p:spPr>
              <a:xfrm>
                <a:off x="6326561" y="1029971"/>
                <a:ext cx="1819807" cy="4263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Adjust brightness, contrast, saturation, and hue</a:t>
                </a:r>
                <a:endParaRPr dirty="0">
                  <a:latin typeface="Roboto"/>
                  <a:ea typeface="Roboto"/>
                  <a:cs typeface="Roboto"/>
                  <a:sym typeface="Roboto"/>
                </a:endParaRPr>
              </a:p>
            </p:txBody>
          </p:sp>
        </p:grpSp>
      </p:grpSp>
      <p:grpSp>
        <p:nvGrpSpPr>
          <p:cNvPr id="621" name="Google Shape;621;p21"/>
          <p:cNvGrpSpPr/>
          <p:nvPr/>
        </p:nvGrpSpPr>
        <p:grpSpPr>
          <a:xfrm>
            <a:off x="466895" y="3758476"/>
            <a:ext cx="2924986" cy="698003"/>
            <a:chOff x="3487234" y="2139719"/>
            <a:chExt cx="2942166" cy="1015592"/>
          </a:xfrm>
        </p:grpSpPr>
        <p:sp>
          <p:nvSpPr>
            <p:cNvPr id="622" name="Google Shape;622;p21"/>
            <p:cNvSpPr/>
            <p:nvPr/>
          </p:nvSpPr>
          <p:spPr>
            <a:xfrm>
              <a:off x="5824900" y="2477850"/>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nvGrpSpPr>
            <p:cNvPr id="623" name="Google Shape;623;p21"/>
            <p:cNvGrpSpPr/>
            <p:nvPr/>
          </p:nvGrpSpPr>
          <p:grpSpPr>
            <a:xfrm>
              <a:off x="3487234" y="2139719"/>
              <a:ext cx="2531933" cy="1015592"/>
              <a:chOff x="6054159" y="395627"/>
              <a:chExt cx="2531933" cy="1015592"/>
            </a:xfrm>
          </p:grpSpPr>
          <p:sp>
            <p:nvSpPr>
              <p:cNvPr id="624" name="Google Shape;624;p21"/>
              <p:cNvSpPr txBox="1"/>
              <p:nvPr/>
            </p:nvSpPr>
            <p:spPr>
              <a:xfrm>
                <a:off x="6054159" y="395627"/>
                <a:ext cx="2007106" cy="5341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Resizing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25" name="Google Shape;625;p21"/>
              <p:cNvSpPr txBox="1"/>
              <p:nvPr/>
            </p:nvSpPr>
            <p:spPr>
              <a:xfrm>
                <a:off x="6057368" y="1196122"/>
                <a:ext cx="2528724" cy="215097"/>
              </a:xfrm>
              <a:prstGeom prst="rect">
                <a:avLst/>
              </a:prstGeom>
              <a:noFill/>
              <a:ln>
                <a:noFill/>
              </a:ln>
            </p:spPr>
            <p:txBody>
              <a:bodyPr spcFirstLastPara="1" wrap="square" lIns="91425" tIns="91425" rIns="91425" bIns="91425" anchor="ctr" anchorCtr="0">
                <a:noAutofit/>
              </a:bodyPr>
              <a:lstStyle/>
              <a:p>
                <a:r>
                  <a:rPr lang="en-US" sz="1200" dirty="0">
                    <a:latin typeface="Roboto"/>
                    <a:ea typeface="Roboto"/>
                    <a:cs typeface="Roboto"/>
                    <a:sym typeface="Roboto"/>
                  </a:rPr>
                  <a:t>Resize images to a fixed input size compatible with model architecture(614X614)</a:t>
                </a:r>
                <a:r>
                  <a:rPr lang="en-US" dirty="0">
                    <a:latin typeface="Roboto"/>
                    <a:ea typeface="Roboto"/>
                    <a:cs typeface="Roboto"/>
                    <a:sym typeface="Roboto"/>
                  </a:rPr>
                  <a:t> </a:t>
                </a:r>
                <a:endParaRPr dirty="0">
                  <a:latin typeface="Roboto"/>
                  <a:ea typeface="Roboto"/>
                  <a:cs typeface="Roboto"/>
                  <a:sym typeface="Roboto"/>
                </a:endParaRPr>
              </a:p>
            </p:txBody>
          </p:sp>
        </p:grpSp>
      </p:grpSp>
      <p:cxnSp>
        <p:nvCxnSpPr>
          <p:cNvPr id="626" name="Google Shape;626;p21"/>
          <p:cNvCxnSpPr>
            <a:stCxn id="622" idx="6"/>
            <a:endCxn id="617" idx="4"/>
          </p:cNvCxnSpPr>
          <p:nvPr/>
        </p:nvCxnSpPr>
        <p:spPr>
          <a:xfrm flipV="1">
            <a:off x="3391882" y="3767241"/>
            <a:ext cx="1103335" cy="431360"/>
          </a:xfrm>
          <a:prstGeom prst="bentConnector2">
            <a:avLst/>
          </a:prstGeom>
          <a:noFill/>
          <a:ln w="9525" cap="flat" cmpd="sng">
            <a:solidFill>
              <a:schemeClr val="dk2"/>
            </a:solidFill>
            <a:prstDash val="solid"/>
            <a:round/>
            <a:headEnd type="none" w="med" len="med"/>
            <a:tailEnd type="triangle" w="med" len="med"/>
          </a:ln>
        </p:spPr>
      </p:cxnSp>
      <p:cxnSp>
        <p:nvCxnSpPr>
          <p:cNvPr id="627" name="Google Shape;627;p21"/>
          <p:cNvCxnSpPr>
            <a:stCxn id="617" idx="6"/>
            <a:endCxn id="612" idx="4"/>
          </p:cNvCxnSpPr>
          <p:nvPr/>
        </p:nvCxnSpPr>
        <p:spPr>
          <a:xfrm flipV="1">
            <a:off x="4797467" y="2796080"/>
            <a:ext cx="1092949" cy="668911"/>
          </a:xfrm>
          <a:prstGeom prst="bentConnector2">
            <a:avLst/>
          </a:prstGeom>
          <a:noFill/>
          <a:ln w="9525" cap="flat" cmpd="sng">
            <a:solidFill>
              <a:schemeClr val="dk2"/>
            </a:solidFill>
            <a:prstDash val="solid"/>
            <a:round/>
            <a:headEnd type="none" w="med" len="med"/>
            <a:tailEnd type="triangle" w="med" len="med"/>
          </a:ln>
        </p:spPr>
      </p:cxnSp>
      <p:cxnSp>
        <p:nvCxnSpPr>
          <p:cNvPr id="628" name="Google Shape;628;p21"/>
          <p:cNvCxnSpPr>
            <a:stCxn id="612" idx="6"/>
            <a:endCxn id="607" idx="4"/>
          </p:cNvCxnSpPr>
          <p:nvPr/>
        </p:nvCxnSpPr>
        <p:spPr>
          <a:xfrm flipV="1">
            <a:off x="6192666" y="1899046"/>
            <a:ext cx="1096534" cy="594784"/>
          </a:xfrm>
          <a:prstGeom prst="bentConnector2">
            <a:avLst/>
          </a:prstGeom>
          <a:noFill/>
          <a:ln w="9525" cap="flat" cmpd="sng">
            <a:solidFill>
              <a:schemeClr val="dk2"/>
            </a:solidFill>
            <a:prstDash val="solid"/>
            <a:round/>
            <a:headEnd type="none" w="med" len="med"/>
            <a:tailEnd type="triangle" w="med" len="med"/>
          </a:ln>
        </p:spPr>
      </p:cxnSp>
      <p:sp>
        <p:nvSpPr>
          <p:cNvPr id="631" name="Google Shape;631;p21"/>
          <p:cNvSpPr txBox="1"/>
          <p:nvPr/>
        </p:nvSpPr>
        <p:spPr>
          <a:xfrm>
            <a:off x="756862" y="312958"/>
            <a:ext cx="3037044" cy="2193405"/>
          </a:xfrm>
          <a:prstGeom prst="rect">
            <a:avLst/>
          </a:prstGeom>
          <a:noFill/>
          <a:ln>
            <a:noFill/>
          </a:ln>
        </p:spPr>
        <p:txBody>
          <a:bodyPr spcFirstLastPara="1" wrap="square" lIns="91425" tIns="91425" rIns="91425" bIns="91425" anchor="ctr" anchorCtr="0">
            <a:noAutofit/>
          </a:bodyPr>
          <a:lstStyle/>
          <a:p>
            <a:br>
              <a:rPr lang="en-US" dirty="0"/>
            </a:br>
            <a:r>
              <a:rPr lang="en-US" sz="800" b="1" dirty="0">
                <a:solidFill>
                  <a:srgbClr val="0D0D0D"/>
                </a:solidFill>
                <a:ea typeface="Roboto"/>
              </a:rPr>
              <a:t>Developed our proprietary dataset from scratch due to the absence of suitable existing datasets, involving the extraction and manual annotation of frames from </a:t>
            </a:r>
            <a:r>
              <a:rPr lang="en-US" sz="800" b="1" err="1">
                <a:solidFill>
                  <a:srgbClr val="0D0D0D"/>
                </a:solidFill>
                <a:ea typeface="Roboto"/>
              </a:rPr>
              <a:t>Valorant</a:t>
            </a:r>
            <a:r>
              <a:rPr lang="en-US" sz="800" b="1" dirty="0">
                <a:solidFill>
                  <a:srgbClr val="0D0D0D"/>
                </a:solidFill>
                <a:ea typeface="Roboto"/>
              </a:rPr>
              <a:t> gameplay </a:t>
            </a:r>
            <a:r>
              <a:rPr lang="en-US" sz="800" b="1" err="1">
                <a:solidFill>
                  <a:srgbClr val="0D0D0D"/>
                </a:solidFill>
                <a:ea typeface="Roboto"/>
              </a:rPr>
              <a:t>recordings.In</a:t>
            </a:r>
            <a:r>
              <a:rPr lang="en-US" sz="800" b="1" dirty="0">
                <a:solidFill>
                  <a:srgbClr val="0D0D0D"/>
                </a:solidFill>
                <a:ea typeface="Roboto"/>
              </a:rPr>
              <a:t> the data utilization phase of our project, we meticulously extracted approximately 3,000 images from gameplay videos of </a:t>
            </a:r>
            <a:r>
              <a:rPr lang="en-US" sz="800" b="1" err="1">
                <a:solidFill>
                  <a:srgbClr val="0D0D0D"/>
                </a:solidFill>
                <a:ea typeface="Roboto"/>
              </a:rPr>
              <a:t>Valorant</a:t>
            </a:r>
            <a:r>
              <a:rPr lang="en-US" sz="800" b="1" dirty="0">
                <a:solidFill>
                  <a:srgbClr val="0D0D0D"/>
                </a:solidFill>
                <a:ea typeface="Roboto"/>
              </a:rPr>
              <a:t>. Each image was manually annotated using </a:t>
            </a:r>
            <a:r>
              <a:rPr lang="en-US" sz="800" b="1" err="1">
                <a:solidFill>
                  <a:srgbClr val="0D0D0D"/>
                </a:solidFill>
                <a:ea typeface="Roboto"/>
              </a:rPr>
              <a:t>Roboflow</a:t>
            </a:r>
            <a:r>
              <a:rPr lang="en-US" sz="800" b="1" dirty="0">
                <a:solidFill>
                  <a:srgbClr val="0D0D0D"/>
                </a:solidFill>
                <a:ea typeface="Roboto"/>
              </a:rPr>
              <a:t>, ensuring precise and accurate labels for our training dataset. Our dataset comprehensively represents 16 distinct classes, each corresponding to critical tactical spots and strategic map locations. This detailed classification allows our system to recognize and provide insights on essential gameplay elements effectively</a:t>
            </a:r>
            <a:endParaRPr lang="en-US" sz="800" b="1">
              <a:latin typeface="Fira Sans Extra Condensed"/>
              <a:ea typeface="Roboto"/>
            </a:endParaRPr>
          </a:p>
        </p:txBody>
      </p:sp>
      <p:grpSp>
        <p:nvGrpSpPr>
          <p:cNvPr id="632" name="Google Shape;632;p21"/>
          <p:cNvGrpSpPr/>
          <p:nvPr/>
        </p:nvGrpSpPr>
        <p:grpSpPr>
          <a:xfrm>
            <a:off x="3876043" y="1064666"/>
            <a:ext cx="367726" cy="307374"/>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0FD6AF9-A9C4-BE7A-3982-4AA35F503A50}"/>
              </a:ext>
            </a:extLst>
          </p:cNvPr>
          <p:cNvSpPr txBox="1"/>
          <p:nvPr/>
        </p:nvSpPr>
        <p:spPr>
          <a:xfrm>
            <a:off x="554691" y="2795824"/>
            <a:ext cx="1299146" cy="47036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solidFill>
                  <a:srgbClr val="0D0D0D"/>
                </a:solidFill>
                <a:latin typeface="Corbel"/>
                <a:ea typeface="+mn-lt"/>
                <a:cs typeface="+mn-lt"/>
              </a:rPr>
              <a:t>Preprocessing Steps:</a:t>
            </a:r>
            <a:endParaRPr lang="en-US" b="1">
              <a:latin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0" name="Picture 9">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CE6F82B1-026C-F764-DF48-8CB43AAA5A8C}"/>
              </a:ext>
            </a:extLst>
          </p:cNvPr>
          <p:cNvSpPr>
            <a:spLocks noGrp="1"/>
          </p:cNvSpPr>
          <p:nvPr>
            <p:ph type="title" idx="4294967295"/>
          </p:nvPr>
        </p:nvSpPr>
        <p:spPr>
          <a:xfrm>
            <a:off x="971551" y="-494324"/>
            <a:ext cx="7200897" cy="1385544"/>
          </a:xfrm>
        </p:spPr>
        <p:txBody>
          <a:bodyPr vert="horz" lIns="91440" tIns="45720" rIns="91440" bIns="45720" rtlCol="0" anchor="ctr">
            <a:normAutofit/>
          </a:bodyPr>
          <a:lstStyle/>
          <a:p>
            <a:r>
              <a:rPr lang="en-US" b="1">
                <a:solidFill>
                  <a:srgbClr val="262626"/>
                </a:solidFill>
              </a:rPr>
              <a:t>Methodology</a:t>
            </a:r>
          </a:p>
        </p:txBody>
      </p:sp>
      <p:graphicFrame>
        <p:nvGraphicFramePr>
          <p:cNvPr id="5" name="TextBox 2">
            <a:extLst>
              <a:ext uri="{FF2B5EF4-FFF2-40B4-BE49-F238E27FC236}">
                <a16:creationId xmlns:a16="http://schemas.microsoft.com/office/drawing/2014/main" id="{DCBBB212-2589-F170-21E1-0A81228ABF80}"/>
              </a:ext>
            </a:extLst>
          </p:cNvPr>
          <p:cNvGraphicFramePr/>
          <p:nvPr>
            <p:extLst>
              <p:ext uri="{D42A27DB-BD31-4B8C-83A1-F6EECF244321}">
                <p14:modId xmlns:p14="http://schemas.microsoft.com/office/powerpoint/2010/main" val="3106656566"/>
              </p:ext>
            </p:extLst>
          </p:nvPr>
        </p:nvGraphicFramePr>
        <p:xfrm>
          <a:off x="485243" y="69421"/>
          <a:ext cx="8180611" cy="41802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96926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1" name="Picture 10">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6" name="Straight Connector 15">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CAD45B5-72EB-10FD-5BCA-BC2C736C41D4}"/>
              </a:ext>
            </a:extLst>
          </p:cNvPr>
          <p:cNvSpPr txBox="1"/>
          <p:nvPr/>
        </p:nvSpPr>
        <p:spPr>
          <a:xfrm>
            <a:off x="971551" y="-949925"/>
            <a:ext cx="7200897" cy="228875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0"/>
              </a:spcBef>
              <a:spcAft>
                <a:spcPts val="600"/>
              </a:spcAft>
            </a:pPr>
            <a:r>
              <a:rPr lang="en-US" sz="4400" b="1" kern="1200">
                <a:ln w="3175" cmpd="sng">
                  <a:noFill/>
                </a:ln>
                <a:solidFill>
                  <a:srgbClr val="262626"/>
                </a:solidFill>
                <a:latin typeface="+mj-lt"/>
                <a:ea typeface="+mj-ea"/>
                <a:cs typeface="+mj-cs"/>
              </a:rPr>
              <a:t>RESULTS</a:t>
            </a:r>
          </a:p>
        </p:txBody>
      </p:sp>
      <p:graphicFrame>
        <p:nvGraphicFramePr>
          <p:cNvPr id="6" name="TextBox 3">
            <a:extLst>
              <a:ext uri="{FF2B5EF4-FFF2-40B4-BE49-F238E27FC236}">
                <a16:creationId xmlns:a16="http://schemas.microsoft.com/office/drawing/2014/main" id="{B2F89C59-C60B-9AF8-5738-D30C1452B9BB}"/>
              </a:ext>
            </a:extLst>
          </p:cNvPr>
          <p:cNvGraphicFramePr/>
          <p:nvPr>
            <p:extLst>
              <p:ext uri="{D42A27DB-BD31-4B8C-83A1-F6EECF244321}">
                <p14:modId xmlns:p14="http://schemas.microsoft.com/office/powerpoint/2010/main" val="3946771840"/>
              </p:ext>
            </p:extLst>
          </p:nvPr>
        </p:nvGraphicFramePr>
        <p:xfrm>
          <a:off x="499963" y="336814"/>
          <a:ext cx="8267962" cy="3131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3309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aph with blue squares and white text&#10;&#10;Description automatically generated">
            <a:extLst>
              <a:ext uri="{FF2B5EF4-FFF2-40B4-BE49-F238E27FC236}">
                <a16:creationId xmlns:a16="http://schemas.microsoft.com/office/drawing/2014/main" id="{9E17E154-76F4-CE14-63E1-9BC2274310FF}"/>
              </a:ext>
            </a:extLst>
          </p:cNvPr>
          <p:cNvPicPr>
            <a:picLocks noChangeAspect="1"/>
          </p:cNvPicPr>
          <p:nvPr/>
        </p:nvPicPr>
        <p:blipFill rotWithShape="1">
          <a:blip r:embed="rId2"/>
          <a:srcRect l="18195" r="-1" b="-1"/>
          <a:stretch/>
        </p:blipFill>
        <p:spPr>
          <a:xfrm>
            <a:off x="19423" y="128786"/>
            <a:ext cx="4847470" cy="5004458"/>
          </a:xfrm>
          <a:prstGeom prst="rect">
            <a:avLst/>
          </a:prstGeom>
        </p:spPr>
      </p:pic>
      <p:pic>
        <p:nvPicPr>
          <p:cNvPr id="2" name="Picture 1">
            <a:extLst>
              <a:ext uri="{FF2B5EF4-FFF2-40B4-BE49-F238E27FC236}">
                <a16:creationId xmlns:a16="http://schemas.microsoft.com/office/drawing/2014/main" id="{6D248FA9-7627-25C1-2641-727D661AECEE}"/>
              </a:ext>
            </a:extLst>
          </p:cNvPr>
          <p:cNvPicPr>
            <a:picLocks noChangeAspect="1"/>
          </p:cNvPicPr>
          <p:nvPr/>
        </p:nvPicPr>
        <p:blipFill rotWithShape="1">
          <a:blip r:embed="rId3"/>
          <a:srcRect t="8437" r="-4" b="17719"/>
          <a:stretch/>
        </p:blipFill>
        <p:spPr>
          <a:xfrm>
            <a:off x="3864382" y="900"/>
            <a:ext cx="5260196" cy="2114796"/>
          </a:xfrm>
          <a:prstGeom prst="rect">
            <a:avLst/>
          </a:prstGeom>
        </p:spPr>
      </p:pic>
      <p:pic>
        <p:nvPicPr>
          <p:cNvPr id="3" name="Picture 2">
            <a:extLst>
              <a:ext uri="{FF2B5EF4-FFF2-40B4-BE49-F238E27FC236}">
                <a16:creationId xmlns:a16="http://schemas.microsoft.com/office/drawing/2014/main" id="{86234A34-4CA1-F60F-B1CB-272D0F92DD31}"/>
              </a:ext>
            </a:extLst>
          </p:cNvPr>
          <p:cNvPicPr>
            <a:picLocks noChangeAspect="1"/>
          </p:cNvPicPr>
          <p:nvPr/>
        </p:nvPicPr>
        <p:blipFill rotWithShape="1">
          <a:blip r:embed="rId4"/>
          <a:srcRect r="-4" b="7849"/>
          <a:stretch/>
        </p:blipFill>
        <p:spPr>
          <a:xfrm>
            <a:off x="4080193" y="1916773"/>
            <a:ext cx="4843348" cy="3228465"/>
          </a:xfrm>
          <a:prstGeom prst="rect">
            <a:avLst/>
          </a:prstGeom>
        </p:spPr>
      </p:pic>
    </p:spTree>
    <p:extLst>
      <p:ext uri="{BB962C8B-B14F-4D97-AF65-F5344CB8AC3E}">
        <p14:creationId xmlns:p14="http://schemas.microsoft.com/office/powerpoint/2010/main" val="108205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FDF4ADC-C44A-4C41-B974-6F4B3C7223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31" name="Straight Connector 30">
            <a:extLst>
              <a:ext uri="{FF2B5EF4-FFF2-40B4-BE49-F238E27FC236}">
                <a16:creationId xmlns:a16="http://schemas.microsoft.com/office/drawing/2014/main" id="{89CCCE17-8DAC-44EB-9D15-03C32E7D2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71DC4032-1EBF-43F0-A045-DA2EC28F7E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6D2179AD-543C-DD89-E676-24DA345D2972}"/>
              </a:ext>
            </a:extLst>
          </p:cNvPr>
          <p:cNvSpPr>
            <a:spLocks noGrp="1"/>
          </p:cNvSpPr>
          <p:nvPr>
            <p:ph type="title"/>
          </p:nvPr>
        </p:nvSpPr>
        <p:spPr>
          <a:xfrm>
            <a:off x="1634154" y="-601256"/>
            <a:ext cx="6001431" cy="1720779"/>
          </a:xfrm>
        </p:spPr>
        <p:txBody>
          <a:bodyPr vert="horz" lIns="91440" tIns="45720" rIns="91440" bIns="45720" rtlCol="0" anchor="ctr">
            <a:normAutofit/>
          </a:bodyPr>
          <a:lstStyle/>
          <a:p>
            <a:r>
              <a:rPr lang="en-US" sz="3600" b="1" dirty="0">
                <a:solidFill>
                  <a:srgbClr val="0D0D0D"/>
                </a:solidFill>
              </a:rPr>
              <a:t>Future Directions </a:t>
            </a:r>
            <a:r>
              <a:rPr lang="en-US" sz="1400" dirty="0"/>
              <a:t> </a:t>
            </a:r>
            <a:br>
              <a:rPr lang="en-US" sz="1400" dirty="0"/>
            </a:br>
            <a:endParaRPr lang="en-US" sz="1400" dirty="0"/>
          </a:p>
        </p:txBody>
      </p:sp>
      <p:sp>
        <p:nvSpPr>
          <p:cNvPr id="39" name="Rectangle 38">
            <a:extLst>
              <a:ext uri="{FF2B5EF4-FFF2-40B4-BE49-F238E27FC236}">
                <a16:creationId xmlns:a16="http://schemas.microsoft.com/office/drawing/2014/main" id="{9D6700F0-A132-4E69-86EC-E2226656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2294404"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 Bulb and Gear">
            <a:extLst>
              <a:ext uri="{FF2B5EF4-FFF2-40B4-BE49-F238E27FC236}">
                <a16:creationId xmlns:a16="http://schemas.microsoft.com/office/drawing/2014/main" id="{735E162A-F82C-D6F7-D76C-257C027BC7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512" y="1592026"/>
            <a:ext cx="1825345" cy="1825345"/>
          </a:xfrm>
          <a:prstGeom prst="rect">
            <a:avLst/>
          </a:prstGeom>
        </p:spPr>
      </p:pic>
      <p:cxnSp>
        <p:nvCxnSpPr>
          <p:cNvPr id="37" name="Straight Connector 36">
            <a:extLst>
              <a:ext uri="{FF2B5EF4-FFF2-40B4-BE49-F238E27FC236}">
                <a16:creationId xmlns:a16="http://schemas.microsoft.com/office/drawing/2014/main" id="{0C9EF08C-0CEB-490B-BB65-480687C1B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69881" y="1800479"/>
            <a:ext cx="4702566"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46240C1-4BB6-0CE5-708D-A6941CDD3834}"/>
              </a:ext>
            </a:extLst>
          </p:cNvPr>
          <p:cNvSpPr txBox="1"/>
          <p:nvPr/>
        </p:nvSpPr>
        <p:spPr>
          <a:xfrm>
            <a:off x="3130262" y="675410"/>
            <a:ext cx="560676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D0D0D"/>
                </a:solidFill>
                <a:latin typeface="Söhne"/>
                <a:ea typeface="Söhne"/>
                <a:cs typeface="Söhne"/>
              </a:rPr>
              <a:t>Real-Time Game Integration:</a:t>
            </a:r>
            <a:endParaRPr lang="en-US" dirty="0"/>
          </a:p>
          <a:p>
            <a:endParaRPr lang="en-GB" b="1" dirty="0">
              <a:solidFill>
                <a:srgbClr val="0D0D0D"/>
              </a:solidFill>
              <a:latin typeface="Söhne"/>
              <a:ea typeface="Söhne"/>
              <a:cs typeface="Söhne"/>
            </a:endParaRPr>
          </a:p>
          <a:p>
            <a:pPr marL="228600" lvl="1" indent="-228600">
              <a:buFont typeface=""/>
              <a:buChar char="•"/>
            </a:pPr>
            <a:r>
              <a:rPr lang="en-GB" dirty="0">
                <a:solidFill>
                  <a:srgbClr val="0D0D0D"/>
                </a:solidFill>
                <a:latin typeface="Söhne"/>
                <a:ea typeface="Söhne"/>
                <a:cs typeface="Söhne"/>
              </a:rPr>
              <a:t>Future updates will integrate Tactical Recon directly into live </a:t>
            </a:r>
            <a:r>
              <a:rPr lang="en-GB" dirty="0" err="1">
                <a:solidFill>
                  <a:srgbClr val="0D0D0D"/>
                </a:solidFill>
                <a:latin typeface="Söhne"/>
                <a:ea typeface="Söhne"/>
                <a:cs typeface="Söhne"/>
              </a:rPr>
              <a:t>Valorant</a:t>
            </a:r>
            <a:r>
              <a:rPr lang="en-GB" dirty="0">
                <a:solidFill>
                  <a:srgbClr val="0D0D0D"/>
                </a:solidFill>
                <a:latin typeface="Söhne"/>
                <a:ea typeface="Söhne"/>
                <a:cs typeface="Söhne"/>
              </a:rPr>
              <a:t> gameplay, enhancing real-time decision-making and strategic feedback.</a:t>
            </a:r>
          </a:p>
          <a:p>
            <a:pPr marL="228600" lvl="1" indent="-228600">
              <a:buFont typeface=""/>
              <a:buChar char="•"/>
            </a:pPr>
            <a:endParaRPr lang="en-GB" dirty="0">
              <a:solidFill>
                <a:srgbClr val="0D0D0D"/>
              </a:solidFill>
              <a:latin typeface="Söhne"/>
              <a:ea typeface="Söhne"/>
              <a:cs typeface="Söhne"/>
            </a:endParaRPr>
          </a:p>
          <a:p>
            <a:r>
              <a:rPr lang="en-GB" b="1" dirty="0">
                <a:solidFill>
                  <a:srgbClr val="0D0D0D"/>
                </a:solidFill>
                <a:latin typeface="Söhne"/>
                <a:ea typeface="Söhne"/>
                <a:cs typeface="Söhne"/>
              </a:rPr>
              <a:t>Broader Compatibility:</a:t>
            </a:r>
          </a:p>
          <a:p>
            <a:endParaRPr lang="en-GB" b="1" dirty="0">
              <a:solidFill>
                <a:srgbClr val="0D0D0D"/>
              </a:solidFill>
              <a:latin typeface="Söhne"/>
              <a:ea typeface="Söhne"/>
              <a:cs typeface="Söhne"/>
            </a:endParaRPr>
          </a:p>
          <a:p>
            <a:pPr marL="228600" lvl="1" indent="-228600">
              <a:buFont typeface=""/>
              <a:buChar char="•"/>
            </a:pPr>
            <a:r>
              <a:rPr lang="en-GB" dirty="0">
                <a:solidFill>
                  <a:srgbClr val="0D0D0D"/>
                </a:solidFill>
                <a:latin typeface="Söhne"/>
                <a:ea typeface="Söhne"/>
                <a:cs typeface="Söhne"/>
              </a:rPr>
              <a:t>Plans to expand the model to support multiple maps (currently its working on a single map).</a:t>
            </a:r>
          </a:p>
          <a:p>
            <a:pPr marL="228600" lvl="1" indent="-228600">
              <a:buFont typeface=""/>
              <a:buChar char="•"/>
            </a:pPr>
            <a:endParaRPr lang="en-GB" dirty="0">
              <a:solidFill>
                <a:srgbClr val="0D0D0D"/>
              </a:solidFill>
              <a:latin typeface="Söhne"/>
              <a:ea typeface="Söhne"/>
              <a:cs typeface="Söhne"/>
            </a:endParaRPr>
          </a:p>
          <a:p>
            <a:pPr lvl="1"/>
            <a:r>
              <a:rPr lang="en-GB" b="1" dirty="0">
                <a:solidFill>
                  <a:srgbClr val="0D0D0D"/>
                </a:solidFill>
                <a:latin typeface="Söhne"/>
                <a:ea typeface="Söhne"/>
                <a:cs typeface="Söhne"/>
              </a:rPr>
              <a:t>Community Feedback Utilization:</a:t>
            </a:r>
            <a:endParaRPr lang="en-GB" dirty="0"/>
          </a:p>
          <a:p>
            <a:pPr lvl="1"/>
            <a:endParaRPr lang="en-GB" b="1" dirty="0">
              <a:solidFill>
                <a:srgbClr val="0D0D0D"/>
              </a:solidFill>
              <a:latin typeface="Söhne"/>
              <a:ea typeface="Söhne"/>
              <a:cs typeface="Söhne"/>
            </a:endParaRPr>
          </a:p>
          <a:p>
            <a:pPr marL="228600" lvl="1" indent="-228600">
              <a:buFont typeface=""/>
              <a:buChar char="•"/>
            </a:pPr>
            <a:r>
              <a:rPr lang="en-GB" dirty="0">
                <a:solidFill>
                  <a:srgbClr val="0D0D0D"/>
                </a:solidFill>
                <a:latin typeface="Söhne"/>
                <a:ea typeface="Söhne"/>
                <a:cs typeface="Söhne"/>
              </a:rPr>
              <a:t>Implementing a continuous feedback loop from users to refine features and functionality, ensuring the system evolves with player needs.</a:t>
            </a:r>
            <a:endParaRPr lang="en-GB" dirty="0"/>
          </a:p>
        </p:txBody>
      </p:sp>
    </p:spTree>
    <p:extLst>
      <p:ext uri="{BB962C8B-B14F-4D97-AF65-F5344CB8AC3E}">
        <p14:creationId xmlns:p14="http://schemas.microsoft.com/office/powerpoint/2010/main" val="364924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F4ADC-C44A-4C41-B974-6F4B3C7223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cxnSp>
        <p:nvCxnSpPr>
          <p:cNvPr id="12" name="Straight Connector 11">
            <a:extLst>
              <a:ext uri="{FF2B5EF4-FFF2-40B4-BE49-F238E27FC236}">
                <a16:creationId xmlns:a16="http://schemas.microsoft.com/office/drawing/2014/main" id="{89CCCE17-8DAC-44EB-9D15-03C32E7D2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1DC4032-1EBF-43F0-A045-DA2EC28F7E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5142160"/>
          </a:xfrm>
          <a:prstGeom prst="rect">
            <a:avLst/>
          </a:prstGeom>
        </p:spPr>
      </p:pic>
      <p:sp>
        <p:nvSpPr>
          <p:cNvPr id="2" name="Title 1">
            <a:extLst>
              <a:ext uri="{FF2B5EF4-FFF2-40B4-BE49-F238E27FC236}">
                <a16:creationId xmlns:a16="http://schemas.microsoft.com/office/drawing/2014/main" id="{C528D823-2A1C-8D8B-D3F0-950105104104}"/>
              </a:ext>
            </a:extLst>
          </p:cNvPr>
          <p:cNvSpPr>
            <a:spLocks noGrp="1"/>
          </p:cNvSpPr>
          <p:nvPr>
            <p:ph type="title"/>
          </p:nvPr>
        </p:nvSpPr>
        <p:spPr>
          <a:xfrm>
            <a:off x="3469881" y="736599"/>
            <a:ext cx="4702567" cy="977900"/>
          </a:xfrm>
        </p:spPr>
        <p:txBody>
          <a:bodyPr vert="horz" lIns="91440" tIns="45720" rIns="91440" bIns="45720" rtlCol="0" anchor="ctr">
            <a:normAutofit/>
          </a:bodyPr>
          <a:lstStyle/>
          <a:p>
            <a:r>
              <a:rPr lang="en-US"/>
              <a:t>CONCLUSION</a:t>
            </a:r>
          </a:p>
        </p:txBody>
      </p:sp>
      <p:sp>
        <p:nvSpPr>
          <p:cNvPr id="16" name="Rectangle 15">
            <a:extLst>
              <a:ext uri="{FF2B5EF4-FFF2-40B4-BE49-F238E27FC236}">
                <a16:creationId xmlns:a16="http://schemas.microsoft.com/office/drawing/2014/main" id="{9D6700F0-A132-4E69-86EC-E2226656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2294404"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Outline">
            <a:extLst>
              <a:ext uri="{FF2B5EF4-FFF2-40B4-BE49-F238E27FC236}">
                <a16:creationId xmlns:a16="http://schemas.microsoft.com/office/drawing/2014/main" id="{8AAB4EFD-2280-ABDB-D7EE-A7ED9B8983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512" y="1592026"/>
            <a:ext cx="1825345" cy="1825345"/>
          </a:xfrm>
          <a:prstGeom prst="rect">
            <a:avLst/>
          </a:prstGeom>
        </p:spPr>
      </p:pic>
      <p:cxnSp>
        <p:nvCxnSpPr>
          <p:cNvPr id="18" name="Straight Connector 17">
            <a:extLst>
              <a:ext uri="{FF2B5EF4-FFF2-40B4-BE49-F238E27FC236}">
                <a16:creationId xmlns:a16="http://schemas.microsoft.com/office/drawing/2014/main" id="{0C9EF08C-0CEB-490B-BB65-480687C1B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69881" y="1800479"/>
            <a:ext cx="4702566"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719D432-637C-D628-14FF-7E039C1BB94A}"/>
              </a:ext>
            </a:extLst>
          </p:cNvPr>
          <p:cNvSpPr txBox="1"/>
          <p:nvPr/>
        </p:nvSpPr>
        <p:spPr>
          <a:xfrm>
            <a:off x="3473032" y="1852756"/>
            <a:ext cx="5296891" cy="272732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defTabSz="457200">
              <a:buChar char="•"/>
            </a:pPr>
            <a:r>
              <a:rPr lang="en-US" kern="1200" dirty="0">
                <a:solidFill>
                  <a:srgbClr val="0D0D0D"/>
                </a:solidFill>
                <a:latin typeface="Garamond"/>
                <a:ea typeface="Roboto"/>
              </a:rPr>
              <a:t>The Tactical Recon: </a:t>
            </a:r>
            <a:r>
              <a:rPr lang="en-US" kern="1200" err="1">
                <a:solidFill>
                  <a:srgbClr val="0D0D0D"/>
                </a:solidFill>
                <a:latin typeface="Garamond"/>
                <a:ea typeface="Roboto"/>
              </a:rPr>
              <a:t>Valorant</a:t>
            </a:r>
            <a:r>
              <a:rPr lang="en-US" kern="1200" dirty="0">
                <a:solidFill>
                  <a:srgbClr val="0D0D0D"/>
                </a:solidFill>
                <a:latin typeface="Garamond"/>
                <a:ea typeface="Roboto"/>
              </a:rPr>
              <a:t> Mentor project successfully uses machine learning to improve </a:t>
            </a:r>
            <a:r>
              <a:rPr lang="en-US" kern="1200" err="1">
                <a:solidFill>
                  <a:srgbClr val="0D0D0D"/>
                </a:solidFill>
                <a:latin typeface="Garamond"/>
                <a:ea typeface="Roboto"/>
              </a:rPr>
              <a:t>Valorant</a:t>
            </a:r>
            <a:r>
              <a:rPr lang="en-US" kern="1200" dirty="0">
                <a:solidFill>
                  <a:srgbClr val="0D0D0D"/>
                </a:solidFill>
                <a:latin typeface="Garamond"/>
                <a:ea typeface="Roboto"/>
              </a:rPr>
              <a:t> gameplay.</a:t>
            </a:r>
          </a:p>
          <a:p>
            <a:pPr marL="285750" indent="-285750" defTabSz="457200">
              <a:buChar char="•"/>
            </a:pPr>
            <a:endParaRPr lang="en-US" kern="1200" dirty="0">
              <a:solidFill>
                <a:srgbClr val="0D0D0D"/>
              </a:solidFill>
              <a:latin typeface="Garamond"/>
              <a:ea typeface="Roboto"/>
            </a:endParaRPr>
          </a:p>
          <a:p>
            <a:pPr marL="285750" indent="-285750" defTabSz="457200">
              <a:buChar char="•"/>
            </a:pPr>
            <a:r>
              <a:rPr lang="en-US" kern="1200" dirty="0">
                <a:solidFill>
                  <a:srgbClr val="0D0D0D"/>
                </a:solidFill>
                <a:latin typeface="Garamond"/>
                <a:ea typeface="Roboto"/>
              </a:rPr>
              <a:t>Achieves impressive accuracy in real-time tactical advice for players.</a:t>
            </a:r>
          </a:p>
          <a:p>
            <a:pPr marL="285750" indent="-285750" defTabSz="457200">
              <a:buChar char="•"/>
            </a:pPr>
            <a:endParaRPr lang="en-US" kern="1200" dirty="0">
              <a:solidFill>
                <a:srgbClr val="0D0D0D"/>
              </a:solidFill>
              <a:latin typeface="Garamond"/>
              <a:ea typeface="Roboto"/>
            </a:endParaRPr>
          </a:p>
          <a:p>
            <a:pPr marL="285750" indent="-285750" defTabSz="457200">
              <a:buChar char="•"/>
            </a:pPr>
            <a:r>
              <a:rPr lang="en-US" kern="1200" dirty="0">
                <a:solidFill>
                  <a:srgbClr val="0D0D0D"/>
                </a:solidFill>
                <a:latin typeface="Garamond"/>
                <a:ea typeface="Roboto"/>
              </a:rPr>
              <a:t>Implemented data preparation  and model training to improve gameplay and elevate the capabilities of interactive gaming .</a:t>
            </a:r>
          </a:p>
          <a:p>
            <a:pPr marL="285750" indent="-285750" defTabSz="457200">
              <a:buChar char="•"/>
            </a:pPr>
            <a:endParaRPr lang="en-US" kern="1200" dirty="0">
              <a:solidFill>
                <a:srgbClr val="0D0D0D"/>
              </a:solidFill>
              <a:latin typeface="Garamond"/>
              <a:ea typeface="Roboto"/>
            </a:endParaRPr>
          </a:p>
          <a:p>
            <a:pPr marL="285750" indent="-285750" defTabSz="457200">
              <a:buChar char="•"/>
            </a:pPr>
            <a:r>
              <a:rPr lang="en-US" kern="1200" dirty="0">
                <a:solidFill>
                  <a:srgbClr val="0D0D0D"/>
                </a:solidFill>
                <a:latin typeface="Garamond"/>
                <a:ea typeface="Roboto"/>
              </a:rPr>
              <a:t>Project paves the way for broader AI applications in gaming and training.</a:t>
            </a:r>
            <a:endParaRPr lang="en-US">
              <a:latin typeface="Garamond"/>
              <a:ea typeface="Roboto"/>
            </a:endParaRPr>
          </a:p>
          <a:p>
            <a:pPr defTabSz="457200">
              <a:lnSpc>
                <a:spcPct val="90000"/>
              </a:lnSpc>
              <a:spcBef>
                <a:spcPct val="20000"/>
              </a:spcBef>
              <a:spcAft>
                <a:spcPts val="600"/>
              </a:spcAft>
            </a:pPr>
            <a:endParaRPr lang="en-US" sz="1200" kern="1200" dirty="0">
              <a:solidFill>
                <a:srgbClr val="0D0D0D"/>
              </a:solidFill>
              <a:latin typeface="Roboto"/>
              <a:ea typeface="Roboto"/>
            </a:endParaRPr>
          </a:p>
        </p:txBody>
      </p:sp>
    </p:spTree>
    <p:extLst>
      <p:ext uri="{BB962C8B-B14F-4D97-AF65-F5344CB8AC3E}">
        <p14:creationId xmlns:p14="http://schemas.microsoft.com/office/powerpoint/2010/main" val="32446922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284</Words>
  <Application>Microsoft Office PowerPoint</Application>
  <PresentationFormat>On-screen Show (16:9)</PresentationFormat>
  <Paragraphs>53</Paragraphs>
  <Slides>10</Slides>
  <Notes>4</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Organic</vt:lpstr>
      <vt:lpstr>Tactical Recon: Valorant Mentor</vt:lpstr>
      <vt:lpstr>Introduction</vt:lpstr>
      <vt:lpstr>Objectives Transforming Valorant Gameplay with Precision and Insight</vt:lpstr>
      <vt:lpstr>Data Utilization</vt:lpstr>
      <vt:lpstr>Methodology</vt:lpstr>
      <vt:lpstr>PowerPoint Presentation</vt:lpstr>
      <vt:lpstr>PowerPoint Presentation</vt:lpstr>
      <vt:lpstr>Future Directions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Tactical Recon: Valorant Mentor</dc:title>
  <cp:lastModifiedBy>Dhanshree Mane</cp:lastModifiedBy>
  <cp:revision>970</cp:revision>
  <dcterms:modified xsi:type="dcterms:W3CDTF">2024-07-20T20:19:40Z</dcterms:modified>
</cp:coreProperties>
</file>